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2" r:id="rId4"/>
    <p:sldId id="266" r:id="rId5"/>
    <p:sldId id="267" r:id="rId6"/>
    <p:sldId id="269" r:id="rId7"/>
    <p:sldId id="270" r:id="rId8"/>
    <p:sldId id="271" r:id="rId9"/>
    <p:sldId id="272" r:id="rId10"/>
    <p:sldId id="27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42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761AB-2BE7-454B-8DBE-8D8105E879C7}" type="datetimeFigureOut">
              <a:rPr lang="en-US" smtClean="0"/>
              <a:pPr/>
              <a:t>3/5/2014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1F817-50F9-45A5-9FDD-B72DD2963D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761AB-2BE7-454B-8DBE-8D8105E879C7}" type="datetimeFigureOut">
              <a:rPr lang="en-US" smtClean="0"/>
              <a:pPr/>
              <a:t>3/5/2014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1F817-50F9-45A5-9FDD-B72DD2963D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761AB-2BE7-454B-8DBE-8D8105E879C7}" type="datetimeFigureOut">
              <a:rPr lang="en-US" smtClean="0"/>
              <a:pPr/>
              <a:t>3/5/2014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1F817-50F9-45A5-9FDD-B72DD2963D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761AB-2BE7-454B-8DBE-8D8105E879C7}" type="datetimeFigureOut">
              <a:rPr lang="en-US" smtClean="0"/>
              <a:pPr/>
              <a:t>3/5/2014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1F817-50F9-45A5-9FDD-B72DD2963D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761AB-2BE7-454B-8DBE-8D8105E879C7}" type="datetimeFigureOut">
              <a:rPr lang="en-US" smtClean="0"/>
              <a:pPr/>
              <a:t>3/5/2014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1F817-50F9-45A5-9FDD-B72DD2963D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761AB-2BE7-454B-8DBE-8D8105E879C7}" type="datetimeFigureOut">
              <a:rPr lang="en-US" smtClean="0"/>
              <a:pPr/>
              <a:t>3/5/2014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1F817-50F9-45A5-9FDD-B72DD2963D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761AB-2BE7-454B-8DBE-8D8105E879C7}" type="datetimeFigureOut">
              <a:rPr lang="en-US" smtClean="0"/>
              <a:pPr/>
              <a:t>3/5/2014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1F817-50F9-45A5-9FDD-B72DD2963D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761AB-2BE7-454B-8DBE-8D8105E879C7}" type="datetimeFigureOut">
              <a:rPr lang="en-US" smtClean="0"/>
              <a:pPr/>
              <a:t>3/5/2014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1F817-50F9-45A5-9FDD-B72DD2963D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761AB-2BE7-454B-8DBE-8D8105E879C7}" type="datetimeFigureOut">
              <a:rPr lang="en-US" smtClean="0"/>
              <a:pPr/>
              <a:t>3/5/2014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1F817-50F9-45A5-9FDD-B72DD2963D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761AB-2BE7-454B-8DBE-8D8105E879C7}" type="datetimeFigureOut">
              <a:rPr lang="en-US" smtClean="0"/>
              <a:pPr/>
              <a:t>3/5/2014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1F817-50F9-45A5-9FDD-B72DD2963D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761AB-2BE7-454B-8DBE-8D8105E879C7}" type="datetimeFigureOut">
              <a:rPr lang="en-US" smtClean="0"/>
              <a:pPr/>
              <a:t>3/5/2014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1F817-50F9-45A5-9FDD-B72DD2963D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F761AB-2BE7-454B-8DBE-8D8105E879C7}" type="datetimeFigureOut">
              <a:rPr lang="en-US" smtClean="0"/>
              <a:pPr/>
              <a:t>3/5/2014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31F817-50F9-45A5-9FDD-B72DD2963DF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Pointers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Value, Address, and Pointer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 smtClean="0"/>
              <a:t>Code</a:t>
            </a:r>
            <a:r>
              <a:rPr lang="en-US" dirty="0" smtClean="0"/>
              <a:t>:</a:t>
            </a:r>
          </a:p>
          <a:p>
            <a:r>
              <a:rPr lang="en-US" b="1" u="sng" dirty="0" smtClean="0"/>
              <a:t>Test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Try 1 2 3 </a:t>
            </a:r>
            <a:r>
              <a:rPr lang="en-US" dirty="0" smtClean="0">
                <a:sym typeface="Wingdings" pitchFamily="2" charset="2"/>
              </a:rPr>
              <a:t> output 1 2 3</a:t>
            </a:r>
            <a:endParaRPr lang="en-US" dirty="0" smtClean="0"/>
          </a:p>
          <a:p>
            <a:pPr lvl="1"/>
            <a:r>
              <a:rPr lang="en-US" dirty="0" smtClean="0"/>
              <a:t>Try 3 2 1 </a:t>
            </a:r>
            <a:r>
              <a:rPr lang="en-US" dirty="0" smtClean="0">
                <a:sym typeface="Wingdings" pitchFamily="2" charset="2"/>
              </a:rPr>
              <a:t> output 1 2 3</a:t>
            </a:r>
            <a:endParaRPr lang="en-US" dirty="0" smtClean="0"/>
          </a:p>
          <a:p>
            <a:pPr lvl="1"/>
            <a:r>
              <a:rPr lang="en-US" dirty="0" smtClean="0"/>
              <a:t>Try 5 8 2 </a:t>
            </a:r>
            <a:r>
              <a:rPr lang="en-US" dirty="0" smtClean="0">
                <a:sym typeface="Wingdings" pitchFamily="2" charset="2"/>
              </a:rPr>
              <a:t> output 2 5 8</a:t>
            </a:r>
            <a:endParaRPr lang="en-US" dirty="0" smtClean="0"/>
          </a:p>
          <a:p>
            <a:pPr lvl="1"/>
            <a:r>
              <a:rPr lang="en-US" dirty="0" smtClean="0"/>
              <a:t>Try 8 2 5 </a:t>
            </a:r>
            <a:r>
              <a:rPr lang="en-US" dirty="0" smtClean="0">
                <a:sym typeface="Wingdings" pitchFamily="2" charset="2"/>
              </a:rPr>
              <a:t> output 2 5 8</a:t>
            </a:r>
          </a:p>
          <a:p>
            <a:r>
              <a:rPr lang="en-US" b="1" u="sng" dirty="0" smtClean="0">
                <a:sym typeface="Wingdings" pitchFamily="2" charset="2"/>
              </a:rPr>
              <a:t>Maintain</a:t>
            </a:r>
            <a:r>
              <a:rPr lang="en-US" dirty="0" smtClean="0">
                <a:sym typeface="Wingdings" pitchFamily="2" charset="2"/>
              </a:rPr>
              <a:t>: Correct errors, make improvements, add new functionality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Values and Addresses</a:t>
            </a:r>
            <a:endParaRPr lang="en-US" dirty="0"/>
          </a:p>
        </p:txBody>
      </p:sp>
      <p:graphicFrame>
        <p:nvGraphicFramePr>
          <p:cNvPr id="13" name="Content Placeholder 4"/>
          <p:cNvGraphicFramePr>
            <a:graphicFrameLocks noGrp="1"/>
          </p:cNvGraphicFramePr>
          <p:nvPr>
            <p:ph idx="1"/>
          </p:nvPr>
        </p:nvGraphicFramePr>
        <p:xfrm>
          <a:off x="6084168" y="1124744"/>
          <a:ext cx="1440160" cy="528828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1440160"/>
              </a:tblGrid>
              <a:tr h="487437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effectLst>
                            <a:glow rad="228600">
                              <a:schemeClr val="accent2">
                                <a:satMod val="175000"/>
                                <a:alpha val="40000"/>
                              </a:schemeClr>
                            </a:glow>
                          </a:effectLst>
                        </a:rPr>
                        <a:t>.</a:t>
                      </a:r>
                    </a:p>
                    <a:p>
                      <a:pPr algn="ctr"/>
                      <a:r>
                        <a:rPr lang="en-US" sz="1050" dirty="0" smtClean="0">
                          <a:effectLst>
                            <a:glow rad="228600">
                              <a:schemeClr val="accent2">
                                <a:satMod val="175000"/>
                                <a:alpha val="40000"/>
                              </a:schemeClr>
                            </a:glow>
                          </a:effectLst>
                        </a:rPr>
                        <a:t>.</a:t>
                      </a:r>
                    </a:p>
                    <a:p>
                      <a:pPr algn="ctr"/>
                      <a:r>
                        <a:rPr lang="en-US" sz="1050" dirty="0" smtClean="0">
                          <a:effectLst>
                            <a:glow rad="228600">
                              <a:schemeClr val="accent2">
                                <a:satMod val="175000"/>
                                <a:alpha val="40000"/>
                              </a:schemeClr>
                            </a:glow>
                          </a:effectLst>
                        </a:rPr>
                        <a:t>.</a:t>
                      </a:r>
                      <a:endParaRPr lang="en-US" sz="1050" dirty="0">
                        <a:effectLst>
                          <a:glow rad="228600">
                            <a:schemeClr val="accent2">
                              <a:satMod val="175000"/>
                              <a:alpha val="40000"/>
                            </a:schemeClr>
                          </a:glow>
                        </a:effectLst>
                      </a:endParaRPr>
                    </a:p>
                  </a:txBody>
                  <a:tcPr anchor="ctr">
                    <a:lnT w="12700" cmpd="sng">
                      <a:noFill/>
                    </a:lnT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87437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800" b="1" kern="1200" dirty="0" smtClean="0">
                          <a:solidFill>
                            <a:schemeClr val="dk1"/>
                          </a:solidFill>
                          <a:effectLst>
                            <a:glow rad="228600">
                              <a:schemeClr val="accent2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en-US" sz="2800" b="1" kern="1200" dirty="0">
                        <a:solidFill>
                          <a:schemeClr val="dk1"/>
                        </a:solidFill>
                        <a:effectLst>
                          <a:glow rad="228600">
                            <a:schemeClr val="accent2">
                              <a:satMod val="175000"/>
                              <a:alpha val="40000"/>
                            </a:schemeClr>
                          </a:glo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87437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800" b="1" kern="1200" dirty="0" smtClean="0">
                          <a:solidFill>
                            <a:schemeClr val="dk1"/>
                          </a:solidFill>
                          <a:effectLst>
                            <a:glow rad="228600">
                              <a:schemeClr val="accent2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87437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800" b="1" kern="1200" dirty="0" smtClean="0">
                          <a:solidFill>
                            <a:schemeClr val="dk1"/>
                          </a:solidFill>
                          <a:effectLst>
                            <a:glow rad="228600">
                              <a:schemeClr val="accent2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87437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2800" b="1" kern="1200" dirty="0" smtClean="0">
                        <a:solidFill>
                          <a:schemeClr val="dk1"/>
                        </a:solidFill>
                        <a:effectLst>
                          <a:glow rad="228600">
                            <a:schemeClr val="accent2">
                              <a:satMod val="175000"/>
                              <a:alpha val="40000"/>
                            </a:schemeClr>
                          </a:glo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87437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2800" b="1" kern="1200" dirty="0" smtClean="0">
                        <a:solidFill>
                          <a:schemeClr val="dk1"/>
                        </a:solidFill>
                        <a:effectLst>
                          <a:glow rad="228600">
                            <a:schemeClr val="accent2">
                              <a:satMod val="175000"/>
                              <a:alpha val="40000"/>
                            </a:schemeClr>
                          </a:glo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87437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2800" b="1" kern="1200" dirty="0" smtClean="0">
                        <a:solidFill>
                          <a:schemeClr val="dk1"/>
                        </a:solidFill>
                        <a:effectLst>
                          <a:glow rad="228600">
                            <a:schemeClr val="accent2">
                              <a:satMod val="175000"/>
                              <a:alpha val="40000"/>
                            </a:schemeClr>
                          </a:glo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87437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2800" b="1" kern="1200" dirty="0" smtClean="0">
                        <a:solidFill>
                          <a:schemeClr val="dk1"/>
                        </a:solidFill>
                        <a:effectLst>
                          <a:glow rad="228600">
                            <a:schemeClr val="accent2">
                              <a:satMod val="175000"/>
                              <a:alpha val="40000"/>
                            </a:schemeClr>
                          </a:glo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87437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2800" b="1" kern="1200" dirty="0" smtClean="0">
                        <a:solidFill>
                          <a:schemeClr val="dk1"/>
                        </a:solidFill>
                        <a:effectLst>
                          <a:glow rad="228600">
                            <a:schemeClr val="accent2">
                              <a:satMod val="175000"/>
                              <a:alpha val="40000"/>
                            </a:schemeClr>
                          </a:glo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67723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effectLst>
                            <a:glow rad="228600">
                              <a:schemeClr val="accent2">
                                <a:satMod val="175000"/>
                                <a:alpha val="40000"/>
                              </a:schemeClr>
                            </a:glow>
                          </a:effectLst>
                        </a:rPr>
                        <a:t>.</a:t>
                      </a:r>
                    </a:p>
                    <a:p>
                      <a:pPr algn="ctr"/>
                      <a:r>
                        <a:rPr lang="en-US" sz="1050" dirty="0" smtClean="0">
                          <a:effectLst>
                            <a:glow rad="228600">
                              <a:schemeClr val="accent2">
                                <a:satMod val="175000"/>
                                <a:alpha val="40000"/>
                              </a:schemeClr>
                            </a:glow>
                          </a:effectLst>
                        </a:rPr>
                        <a:t>.</a:t>
                      </a:r>
                    </a:p>
                    <a:p>
                      <a:pPr marL="0" algn="ctr" defTabSz="914400" rtl="0" eaLnBrk="1" latinLnBrk="0" hangingPunct="1"/>
                      <a:r>
                        <a:rPr lang="en-US" sz="1050" b="1" kern="1200" dirty="0" smtClean="0">
                          <a:solidFill>
                            <a:schemeClr val="dk1"/>
                          </a:solidFill>
                          <a:effectLst>
                            <a:glow rad="228600">
                              <a:schemeClr val="accent2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</a:txBody>
                  <a:tcPr anchor="ctr">
                    <a:lnB w="12700" cmpd="sng"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0" y="1124744"/>
          <a:ext cx="1440160" cy="529020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1440160"/>
              </a:tblGrid>
              <a:tr h="518400">
                <a:tc>
                  <a:txBody>
                    <a:bodyPr/>
                    <a:lstStyle/>
                    <a:p>
                      <a:pPr algn="ctr"/>
                      <a:r>
                        <a:rPr lang="en-US" sz="1050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</a:p>
                    <a:p>
                      <a:pPr algn="ctr"/>
                      <a:r>
                        <a:rPr lang="en-US" sz="1050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</a:p>
                    <a:p>
                      <a:pPr algn="ctr"/>
                      <a:r>
                        <a:rPr lang="en-US" sz="1050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  <a:endParaRPr lang="en-US" sz="105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T w="12700" cmpd="sng">
                      <a:noFill/>
                    </a:lnT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51840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000" b="0" kern="120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70000</a:t>
                      </a:r>
                      <a:endParaRPr lang="en-US" sz="2000" b="0" kern="120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51840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000" b="0" kern="120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70004</a:t>
                      </a:r>
                      <a:endParaRPr lang="en-US" sz="2000" b="0" kern="120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51840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000" b="0" kern="120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70008</a:t>
                      </a:r>
                      <a:endParaRPr lang="en-US" sz="2000" b="0" kern="120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51840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000" b="0" kern="120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70012</a:t>
                      </a:r>
                      <a:endParaRPr lang="en-US" sz="2000" b="0" kern="120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51840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000" b="0" kern="120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70016</a:t>
                      </a:r>
                      <a:endParaRPr lang="en-US" sz="2000" b="0" kern="120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51840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000" b="0" kern="120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70020</a:t>
                      </a:r>
                      <a:endParaRPr lang="en-US" sz="2000" b="0" kern="120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51840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000" b="0" kern="120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70024</a:t>
                      </a:r>
                      <a:endParaRPr lang="en-US" sz="2000" b="0" kern="120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51840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000" b="0" kern="120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70028</a:t>
                      </a:r>
                      <a:endParaRPr lang="en-US" sz="2000" b="0" kern="120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518400">
                <a:tc>
                  <a:txBody>
                    <a:bodyPr/>
                    <a:lstStyle/>
                    <a:p>
                      <a:pPr algn="ctr"/>
                      <a:r>
                        <a:rPr lang="en-US" sz="1050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</a:p>
                    <a:p>
                      <a:pPr algn="ctr"/>
                      <a:r>
                        <a:rPr lang="en-US" sz="1050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</a:p>
                    <a:p>
                      <a:pPr marL="0" algn="ctr" defTabSz="914400" rtl="0" eaLnBrk="1" latinLnBrk="0" hangingPunct="1"/>
                      <a:r>
                        <a:rPr lang="en-US" sz="1050" b="0" kern="120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</a:txBody>
                  <a:tcPr anchor="ctr">
                    <a:lnB w="12700" cmpd="sng">
                      <a:noFill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95536" y="1268760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int</a:t>
            </a:r>
            <a:r>
              <a:rPr lang="en-US" dirty="0" smtClean="0"/>
              <a:t> x, y, z;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779912" y="2276872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y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3779912" y="1772816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x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3779912" y="2780928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z</a:t>
            </a:r>
            <a:endParaRPr lang="en-US" dirty="0"/>
          </a:p>
        </p:txBody>
      </p:sp>
      <p:graphicFrame>
        <p:nvGraphicFramePr>
          <p:cNvPr id="15" name="Content Placeholder 4"/>
          <p:cNvGraphicFramePr>
            <a:graphicFrameLocks noGrp="1"/>
          </p:cNvGraphicFramePr>
          <p:nvPr>
            <p:ph idx="1"/>
          </p:nvPr>
        </p:nvGraphicFramePr>
        <p:xfrm>
          <a:off x="6084168" y="1124744"/>
          <a:ext cx="1440160" cy="528828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1440160"/>
              </a:tblGrid>
              <a:tr h="487437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effectLst>
                            <a:glow rad="228600">
                              <a:schemeClr val="accent2">
                                <a:satMod val="175000"/>
                                <a:alpha val="40000"/>
                              </a:schemeClr>
                            </a:glow>
                          </a:effectLst>
                        </a:rPr>
                        <a:t>.</a:t>
                      </a:r>
                    </a:p>
                    <a:p>
                      <a:pPr algn="ctr"/>
                      <a:r>
                        <a:rPr lang="en-US" sz="1050" dirty="0" smtClean="0">
                          <a:effectLst>
                            <a:glow rad="228600">
                              <a:schemeClr val="accent2">
                                <a:satMod val="175000"/>
                                <a:alpha val="40000"/>
                              </a:schemeClr>
                            </a:glow>
                          </a:effectLst>
                        </a:rPr>
                        <a:t>.</a:t>
                      </a:r>
                    </a:p>
                    <a:p>
                      <a:pPr algn="ctr"/>
                      <a:r>
                        <a:rPr lang="en-US" sz="1050" dirty="0" smtClean="0">
                          <a:effectLst>
                            <a:glow rad="228600">
                              <a:schemeClr val="accent2">
                                <a:satMod val="175000"/>
                                <a:alpha val="40000"/>
                              </a:schemeClr>
                            </a:glow>
                          </a:effectLst>
                        </a:rPr>
                        <a:t>.</a:t>
                      </a:r>
                      <a:endParaRPr lang="en-US" sz="1050" dirty="0">
                        <a:effectLst>
                          <a:glow rad="228600">
                            <a:schemeClr val="accent2">
                              <a:satMod val="175000"/>
                              <a:alpha val="40000"/>
                            </a:schemeClr>
                          </a:glow>
                        </a:effectLst>
                      </a:endParaRPr>
                    </a:p>
                  </a:txBody>
                  <a:tcPr anchor="ctr">
                    <a:lnT w="12700" cmpd="sng">
                      <a:noFill/>
                    </a:lnT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87437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800" b="1" kern="1200" dirty="0" smtClean="0">
                          <a:solidFill>
                            <a:schemeClr val="dk1"/>
                          </a:solidFill>
                          <a:effectLst>
                            <a:glow rad="228600">
                              <a:schemeClr val="accent2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en-US" sz="2800" b="1" kern="1200" dirty="0">
                        <a:solidFill>
                          <a:schemeClr val="dk1"/>
                        </a:solidFill>
                        <a:effectLst>
                          <a:glow rad="228600">
                            <a:schemeClr val="accent2">
                              <a:satMod val="175000"/>
                              <a:alpha val="40000"/>
                            </a:schemeClr>
                          </a:glo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87437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800" b="1" kern="1200" dirty="0" smtClean="0">
                          <a:solidFill>
                            <a:schemeClr val="dk1"/>
                          </a:solidFill>
                          <a:effectLst>
                            <a:glow rad="228600">
                              <a:schemeClr val="accent2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87437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2800" b="1" kern="1200" dirty="0" smtClean="0">
                        <a:solidFill>
                          <a:schemeClr val="dk1"/>
                        </a:solidFill>
                        <a:effectLst>
                          <a:glow rad="228600">
                            <a:schemeClr val="accent2">
                              <a:satMod val="175000"/>
                              <a:alpha val="40000"/>
                            </a:schemeClr>
                          </a:glo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87437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2800" b="1" kern="1200" dirty="0" smtClean="0">
                        <a:solidFill>
                          <a:schemeClr val="dk1"/>
                        </a:solidFill>
                        <a:effectLst>
                          <a:glow rad="228600">
                            <a:schemeClr val="accent2">
                              <a:satMod val="175000"/>
                              <a:alpha val="40000"/>
                            </a:schemeClr>
                          </a:glo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87437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2800" b="1" kern="1200" dirty="0" smtClean="0">
                        <a:solidFill>
                          <a:schemeClr val="dk1"/>
                        </a:solidFill>
                        <a:effectLst>
                          <a:glow rad="228600">
                            <a:schemeClr val="accent2">
                              <a:satMod val="175000"/>
                              <a:alpha val="40000"/>
                            </a:schemeClr>
                          </a:glo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87437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2800" b="1" kern="1200" dirty="0" smtClean="0">
                        <a:solidFill>
                          <a:schemeClr val="dk1"/>
                        </a:solidFill>
                        <a:effectLst>
                          <a:glow rad="228600">
                            <a:schemeClr val="accent2">
                              <a:satMod val="175000"/>
                              <a:alpha val="40000"/>
                            </a:schemeClr>
                          </a:glo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87437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2800" b="1" kern="1200" dirty="0" smtClean="0">
                        <a:solidFill>
                          <a:schemeClr val="dk1"/>
                        </a:solidFill>
                        <a:effectLst>
                          <a:glow rad="228600">
                            <a:schemeClr val="accent2">
                              <a:satMod val="175000"/>
                              <a:alpha val="40000"/>
                            </a:schemeClr>
                          </a:glo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87437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2800" b="1" kern="1200" dirty="0" smtClean="0">
                        <a:solidFill>
                          <a:schemeClr val="dk1"/>
                        </a:solidFill>
                        <a:effectLst>
                          <a:glow rad="228600">
                            <a:schemeClr val="accent2">
                              <a:satMod val="175000"/>
                              <a:alpha val="40000"/>
                            </a:schemeClr>
                          </a:glo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67723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effectLst>
                            <a:glow rad="228600">
                              <a:schemeClr val="accent2">
                                <a:satMod val="175000"/>
                                <a:alpha val="40000"/>
                              </a:schemeClr>
                            </a:glow>
                          </a:effectLst>
                        </a:rPr>
                        <a:t>.</a:t>
                      </a:r>
                    </a:p>
                    <a:p>
                      <a:pPr algn="ctr"/>
                      <a:r>
                        <a:rPr lang="en-US" sz="1050" dirty="0" smtClean="0">
                          <a:effectLst>
                            <a:glow rad="228600">
                              <a:schemeClr val="accent2">
                                <a:satMod val="175000"/>
                                <a:alpha val="40000"/>
                              </a:schemeClr>
                            </a:glow>
                          </a:effectLst>
                        </a:rPr>
                        <a:t>.</a:t>
                      </a:r>
                    </a:p>
                    <a:p>
                      <a:pPr marL="0" algn="ctr" defTabSz="914400" rtl="0" eaLnBrk="1" latinLnBrk="0" hangingPunct="1"/>
                      <a:r>
                        <a:rPr lang="en-US" sz="1050" b="1" kern="1200" dirty="0" smtClean="0">
                          <a:solidFill>
                            <a:schemeClr val="dk1"/>
                          </a:solidFill>
                          <a:effectLst>
                            <a:glow rad="228600">
                              <a:schemeClr val="accent2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</a:txBody>
                  <a:tcPr anchor="ctr">
                    <a:lnB w="12700" cmpd="sng"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7" name="Content Placeholder 4"/>
          <p:cNvGraphicFramePr>
            <a:graphicFrameLocks noGrp="1"/>
          </p:cNvGraphicFramePr>
          <p:nvPr>
            <p:ph idx="1"/>
          </p:nvPr>
        </p:nvGraphicFramePr>
        <p:xfrm>
          <a:off x="6084168" y="1124744"/>
          <a:ext cx="1440160" cy="528828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1440160"/>
              </a:tblGrid>
              <a:tr h="487437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effectLst>
                            <a:glow rad="228600">
                              <a:schemeClr val="accent2">
                                <a:satMod val="175000"/>
                                <a:alpha val="40000"/>
                              </a:schemeClr>
                            </a:glow>
                          </a:effectLst>
                        </a:rPr>
                        <a:t>.</a:t>
                      </a:r>
                    </a:p>
                    <a:p>
                      <a:pPr algn="ctr"/>
                      <a:r>
                        <a:rPr lang="en-US" sz="1050" dirty="0" smtClean="0">
                          <a:effectLst>
                            <a:glow rad="228600">
                              <a:schemeClr val="accent2">
                                <a:satMod val="175000"/>
                                <a:alpha val="40000"/>
                              </a:schemeClr>
                            </a:glow>
                          </a:effectLst>
                        </a:rPr>
                        <a:t>.</a:t>
                      </a:r>
                    </a:p>
                    <a:p>
                      <a:pPr algn="ctr"/>
                      <a:r>
                        <a:rPr lang="en-US" sz="1050" dirty="0" smtClean="0">
                          <a:effectLst>
                            <a:glow rad="228600">
                              <a:schemeClr val="accent2">
                                <a:satMod val="175000"/>
                                <a:alpha val="40000"/>
                              </a:schemeClr>
                            </a:glow>
                          </a:effectLst>
                        </a:rPr>
                        <a:t>.</a:t>
                      </a:r>
                      <a:endParaRPr lang="en-US" sz="1050" dirty="0">
                        <a:effectLst>
                          <a:glow rad="228600">
                            <a:schemeClr val="accent2">
                              <a:satMod val="175000"/>
                              <a:alpha val="40000"/>
                            </a:schemeClr>
                          </a:glow>
                        </a:effectLst>
                      </a:endParaRPr>
                    </a:p>
                  </a:txBody>
                  <a:tcPr anchor="ctr">
                    <a:lnT w="12700" cmpd="sng">
                      <a:noFill/>
                    </a:lnT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87437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800" b="1" kern="1200" dirty="0" smtClean="0">
                          <a:solidFill>
                            <a:schemeClr val="dk1"/>
                          </a:solidFill>
                          <a:effectLst>
                            <a:glow rad="228600">
                              <a:schemeClr val="accent2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en-US" sz="2800" b="1" kern="1200" dirty="0">
                        <a:solidFill>
                          <a:schemeClr val="dk1"/>
                        </a:solidFill>
                        <a:effectLst>
                          <a:glow rad="228600">
                            <a:schemeClr val="accent2">
                              <a:satMod val="175000"/>
                              <a:alpha val="40000"/>
                            </a:schemeClr>
                          </a:glo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87437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2800" b="1" kern="1200" dirty="0" smtClean="0">
                        <a:solidFill>
                          <a:schemeClr val="dk1"/>
                        </a:solidFill>
                        <a:effectLst>
                          <a:glow rad="228600">
                            <a:schemeClr val="accent2">
                              <a:satMod val="175000"/>
                              <a:alpha val="40000"/>
                            </a:schemeClr>
                          </a:glo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87437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2800" b="1" kern="1200" dirty="0" smtClean="0">
                        <a:solidFill>
                          <a:schemeClr val="dk1"/>
                        </a:solidFill>
                        <a:effectLst>
                          <a:glow rad="228600">
                            <a:schemeClr val="accent2">
                              <a:satMod val="175000"/>
                              <a:alpha val="40000"/>
                            </a:schemeClr>
                          </a:glo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87437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2800" b="1" kern="1200" dirty="0" smtClean="0">
                        <a:solidFill>
                          <a:schemeClr val="dk1"/>
                        </a:solidFill>
                        <a:effectLst>
                          <a:glow rad="228600">
                            <a:schemeClr val="accent2">
                              <a:satMod val="175000"/>
                              <a:alpha val="40000"/>
                            </a:schemeClr>
                          </a:glo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87437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2800" b="1" kern="1200" dirty="0" smtClean="0">
                        <a:solidFill>
                          <a:schemeClr val="dk1"/>
                        </a:solidFill>
                        <a:effectLst>
                          <a:glow rad="228600">
                            <a:schemeClr val="accent2">
                              <a:satMod val="175000"/>
                              <a:alpha val="40000"/>
                            </a:schemeClr>
                          </a:glo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87437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2800" b="1" kern="1200" dirty="0" smtClean="0">
                        <a:solidFill>
                          <a:schemeClr val="dk1"/>
                        </a:solidFill>
                        <a:effectLst>
                          <a:glow rad="228600">
                            <a:schemeClr val="accent2">
                              <a:satMod val="175000"/>
                              <a:alpha val="40000"/>
                            </a:schemeClr>
                          </a:glo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87437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2800" b="1" kern="1200" dirty="0" smtClean="0">
                        <a:solidFill>
                          <a:schemeClr val="dk1"/>
                        </a:solidFill>
                        <a:effectLst>
                          <a:glow rad="228600">
                            <a:schemeClr val="accent2">
                              <a:satMod val="175000"/>
                              <a:alpha val="40000"/>
                            </a:schemeClr>
                          </a:glo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87437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2800" b="1" kern="1200" dirty="0" smtClean="0">
                        <a:solidFill>
                          <a:schemeClr val="dk1"/>
                        </a:solidFill>
                        <a:effectLst>
                          <a:glow rad="228600">
                            <a:schemeClr val="accent2">
                              <a:satMod val="175000"/>
                              <a:alpha val="40000"/>
                            </a:schemeClr>
                          </a:glo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67723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effectLst>
                            <a:glow rad="228600">
                              <a:schemeClr val="accent2">
                                <a:satMod val="175000"/>
                                <a:alpha val="40000"/>
                              </a:schemeClr>
                            </a:glow>
                          </a:effectLst>
                        </a:rPr>
                        <a:t>.</a:t>
                      </a:r>
                    </a:p>
                    <a:p>
                      <a:pPr algn="ctr"/>
                      <a:r>
                        <a:rPr lang="en-US" sz="1050" dirty="0" smtClean="0">
                          <a:effectLst>
                            <a:glow rad="228600">
                              <a:schemeClr val="accent2">
                                <a:satMod val="175000"/>
                                <a:alpha val="40000"/>
                              </a:schemeClr>
                            </a:glow>
                          </a:effectLst>
                        </a:rPr>
                        <a:t>.</a:t>
                      </a:r>
                    </a:p>
                    <a:p>
                      <a:pPr marL="0" algn="ctr" defTabSz="914400" rtl="0" eaLnBrk="1" latinLnBrk="0" hangingPunct="1"/>
                      <a:r>
                        <a:rPr lang="en-US" sz="1050" b="1" kern="1200" dirty="0" smtClean="0">
                          <a:solidFill>
                            <a:schemeClr val="dk1"/>
                          </a:solidFill>
                          <a:effectLst>
                            <a:glow rad="228600">
                              <a:schemeClr val="accent2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</a:txBody>
                  <a:tcPr anchor="ctr">
                    <a:lnB w="12700" cmpd="sng"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8" name="Content Placeholder 4"/>
          <p:cNvGraphicFramePr>
            <a:graphicFrameLocks noGrp="1"/>
          </p:cNvGraphicFramePr>
          <p:nvPr>
            <p:ph idx="1"/>
          </p:nvPr>
        </p:nvGraphicFramePr>
        <p:xfrm>
          <a:off x="6084168" y="1124744"/>
          <a:ext cx="1440160" cy="528828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1440160"/>
              </a:tblGrid>
              <a:tr h="487437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effectLst>
                            <a:glow rad="228600">
                              <a:schemeClr val="accent2">
                                <a:satMod val="175000"/>
                                <a:alpha val="40000"/>
                              </a:schemeClr>
                            </a:glow>
                          </a:effectLst>
                        </a:rPr>
                        <a:t>.</a:t>
                      </a:r>
                    </a:p>
                    <a:p>
                      <a:pPr algn="ctr"/>
                      <a:r>
                        <a:rPr lang="en-US" sz="1050" dirty="0" smtClean="0">
                          <a:effectLst>
                            <a:glow rad="228600">
                              <a:schemeClr val="accent2">
                                <a:satMod val="175000"/>
                                <a:alpha val="40000"/>
                              </a:schemeClr>
                            </a:glow>
                          </a:effectLst>
                        </a:rPr>
                        <a:t>.</a:t>
                      </a:r>
                    </a:p>
                    <a:p>
                      <a:pPr algn="ctr"/>
                      <a:r>
                        <a:rPr lang="en-US" sz="1050" dirty="0" smtClean="0">
                          <a:effectLst>
                            <a:glow rad="228600">
                              <a:schemeClr val="accent2">
                                <a:satMod val="175000"/>
                                <a:alpha val="40000"/>
                              </a:schemeClr>
                            </a:glow>
                          </a:effectLst>
                        </a:rPr>
                        <a:t>.</a:t>
                      </a:r>
                      <a:endParaRPr lang="en-US" sz="1050" dirty="0">
                        <a:effectLst>
                          <a:glow rad="228600">
                            <a:schemeClr val="accent2">
                              <a:satMod val="175000"/>
                              <a:alpha val="40000"/>
                            </a:schemeClr>
                          </a:glow>
                        </a:effectLst>
                      </a:endParaRPr>
                    </a:p>
                  </a:txBody>
                  <a:tcPr anchor="ctr">
                    <a:lnT w="12700" cmpd="sng">
                      <a:noFill/>
                    </a:lnT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87437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2800" b="1" kern="1200" dirty="0">
                        <a:solidFill>
                          <a:schemeClr val="dk1"/>
                        </a:solidFill>
                        <a:effectLst>
                          <a:glow rad="228600">
                            <a:schemeClr val="accent2">
                              <a:satMod val="175000"/>
                              <a:alpha val="40000"/>
                            </a:schemeClr>
                          </a:glo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87437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2800" b="1" kern="1200" dirty="0" smtClean="0">
                        <a:solidFill>
                          <a:schemeClr val="dk1"/>
                        </a:solidFill>
                        <a:effectLst>
                          <a:glow rad="228600">
                            <a:schemeClr val="accent2">
                              <a:satMod val="175000"/>
                              <a:alpha val="40000"/>
                            </a:schemeClr>
                          </a:glo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87437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2800" b="1" kern="1200" dirty="0" smtClean="0">
                        <a:solidFill>
                          <a:schemeClr val="dk1"/>
                        </a:solidFill>
                        <a:effectLst>
                          <a:glow rad="228600">
                            <a:schemeClr val="accent2">
                              <a:satMod val="175000"/>
                              <a:alpha val="40000"/>
                            </a:schemeClr>
                          </a:glo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87437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2800" b="1" kern="1200" dirty="0" smtClean="0">
                        <a:solidFill>
                          <a:schemeClr val="dk1"/>
                        </a:solidFill>
                        <a:effectLst>
                          <a:glow rad="228600">
                            <a:schemeClr val="accent2">
                              <a:satMod val="175000"/>
                              <a:alpha val="40000"/>
                            </a:schemeClr>
                          </a:glo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87437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2800" b="1" kern="1200" dirty="0" smtClean="0">
                        <a:solidFill>
                          <a:schemeClr val="dk1"/>
                        </a:solidFill>
                        <a:effectLst>
                          <a:glow rad="228600">
                            <a:schemeClr val="accent2">
                              <a:satMod val="175000"/>
                              <a:alpha val="40000"/>
                            </a:schemeClr>
                          </a:glo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87437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2800" b="1" kern="1200" dirty="0" smtClean="0">
                        <a:solidFill>
                          <a:schemeClr val="dk1"/>
                        </a:solidFill>
                        <a:effectLst>
                          <a:glow rad="228600">
                            <a:schemeClr val="accent2">
                              <a:satMod val="175000"/>
                              <a:alpha val="40000"/>
                            </a:schemeClr>
                          </a:glo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87437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2800" b="1" kern="1200" dirty="0" smtClean="0">
                        <a:solidFill>
                          <a:schemeClr val="dk1"/>
                        </a:solidFill>
                        <a:effectLst>
                          <a:glow rad="228600">
                            <a:schemeClr val="accent2">
                              <a:satMod val="175000"/>
                              <a:alpha val="40000"/>
                            </a:schemeClr>
                          </a:glo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87437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2800" b="1" kern="1200" dirty="0" smtClean="0">
                        <a:solidFill>
                          <a:schemeClr val="dk1"/>
                        </a:solidFill>
                        <a:effectLst>
                          <a:glow rad="228600">
                            <a:schemeClr val="accent2">
                              <a:satMod val="175000"/>
                              <a:alpha val="40000"/>
                            </a:schemeClr>
                          </a:glo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67723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effectLst>
                            <a:glow rad="228600">
                              <a:schemeClr val="accent2">
                                <a:satMod val="175000"/>
                                <a:alpha val="40000"/>
                              </a:schemeClr>
                            </a:glow>
                          </a:effectLst>
                        </a:rPr>
                        <a:t>.</a:t>
                      </a:r>
                    </a:p>
                    <a:p>
                      <a:pPr algn="ctr"/>
                      <a:r>
                        <a:rPr lang="en-US" sz="1050" dirty="0" smtClean="0">
                          <a:effectLst>
                            <a:glow rad="228600">
                              <a:schemeClr val="accent2">
                                <a:satMod val="175000"/>
                                <a:alpha val="40000"/>
                              </a:schemeClr>
                            </a:glow>
                          </a:effectLst>
                        </a:rPr>
                        <a:t>.</a:t>
                      </a:r>
                    </a:p>
                    <a:p>
                      <a:pPr marL="0" algn="ctr" defTabSz="914400" rtl="0" eaLnBrk="1" latinLnBrk="0" hangingPunct="1"/>
                      <a:r>
                        <a:rPr lang="en-US" sz="1050" b="1" kern="1200" dirty="0" smtClean="0">
                          <a:solidFill>
                            <a:schemeClr val="dk1"/>
                          </a:solidFill>
                          <a:effectLst>
                            <a:glow rad="228600">
                              <a:schemeClr val="accent2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</a:txBody>
                  <a:tcPr anchor="ctr">
                    <a:lnB w="12700" cmpd="sng"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395536" y="3356992"/>
            <a:ext cx="20882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values  of  x, y, and z</a:t>
            </a:r>
          </a:p>
          <a:p>
            <a:pPr lvl="1">
              <a:buFont typeface="Wingdings" pitchFamily="2" charset="2"/>
              <a:buChar char="q"/>
            </a:pPr>
            <a:r>
              <a:rPr lang="en-US" dirty="0" smtClean="0"/>
              <a:t> x is 5</a:t>
            </a:r>
          </a:p>
          <a:p>
            <a:pPr marL="457200" lvl="2">
              <a:buFont typeface="Wingdings" pitchFamily="2" charset="2"/>
              <a:buChar char="q"/>
            </a:pPr>
            <a:r>
              <a:rPr lang="en-US" dirty="0" smtClean="0"/>
              <a:t> y is 10</a:t>
            </a:r>
          </a:p>
          <a:p>
            <a:pPr marL="457200" lvl="2">
              <a:buFont typeface="Wingdings" pitchFamily="2" charset="2"/>
              <a:buChar char="q"/>
            </a:pPr>
            <a:r>
              <a:rPr lang="en-US" dirty="0" smtClean="0"/>
              <a:t> z is 15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95536" y="4653136"/>
            <a:ext cx="26642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addresses  of  x, y, and z</a:t>
            </a:r>
          </a:p>
          <a:p>
            <a:pPr lvl="1">
              <a:buFont typeface="Wingdings" pitchFamily="2" charset="2"/>
              <a:buChar char="q"/>
            </a:pPr>
            <a:r>
              <a:rPr lang="en-US" dirty="0" smtClean="0"/>
              <a:t>  &amp;x is 70000</a:t>
            </a:r>
          </a:p>
          <a:p>
            <a:pPr marL="457200" lvl="2">
              <a:buFont typeface="Wingdings" pitchFamily="2" charset="2"/>
              <a:buChar char="q"/>
            </a:pPr>
            <a:r>
              <a:rPr lang="en-US" dirty="0" smtClean="0"/>
              <a:t>  &amp;y is 70004</a:t>
            </a:r>
          </a:p>
          <a:p>
            <a:pPr marL="457200" lvl="2">
              <a:buFont typeface="Wingdings" pitchFamily="2" charset="2"/>
              <a:buChar char="q"/>
            </a:pPr>
            <a:r>
              <a:rPr lang="en-US" dirty="0" smtClean="0"/>
              <a:t>  &amp;z is 70008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67544" y="1700808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 = 5;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467544" y="2060848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 = x + 5;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67544" y="2420888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z = y + 5;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12" grpId="0"/>
      <p:bldP spid="14" grpId="0"/>
      <p:bldP spid="19" grpId="0"/>
      <p:bldP spid="20" grpId="0"/>
      <p:bldP spid="21" grpId="0"/>
      <p:bldP spid="22" grpId="0"/>
      <p:bldP spid="2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1</a:t>
            </a:r>
            <a:endParaRPr lang="en-US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331640" y="1268760"/>
            <a:ext cx="5832648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#include &lt;</a:t>
            </a:r>
            <a:r>
              <a:rPr lang="en-US" dirty="0" err="1" smtClean="0"/>
              <a:t>stdio.h</a:t>
            </a:r>
            <a:r>
              <a:rPr lang="en-US" dirty="0" smtClean="0"/>
              <a:t>&gt;</a:t>
            </a:r>
          </a:p>
          <a:p>
            <a:endParaRPr lang="en-US" dirty="0" smtClean="0"/>
          </a:p>
          <a:p>
            <a:r>
              <a:rPr lang="en-US" dirty="0" err="1" smtClean="0"/>
              <a:t>int</a:t>
            </a:r>
            <a:r>
              <a:rPr lang="en-US" dirty="0" smtClean="0"/>
              <a:t> main(void) {</a:t>
            </a:r>
          </a:p>
          <a:p>
            <a:pPr lvl="1"/>
            <a:r>
              <a:rPr lang="en-US" dirty="0" err="1" smtClean="0"/>
              <a:t>int</a:t>
            </a:r>
            <a:r>
              <a:rPr lang="en-US" dirty="0" smtClean="0"/>
              <a:t> x, y, z;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x = 5;</a:t>
            </a:r>
          </a:p>
          <a:p>
            <a:pPr lvl="1"/>
            <a:r>
              <a:rPr lang="en-US" dirty="0" smtClean="0"/>
              <a:t>y = 10;</a:t>
            </a:r>
          </a:p>
          <a:p>
            <a:pPr lvl="1"/>
            <a:r>
              <a:rPr lang="en-US" dirty="0" smtClean="0"/>
              <a:t>z = x + y;</a:t>
            </a:r>
          </a:p>
          <a:p>
            <a:pPr lvl="1"/>
            <a:endParaRPr lang="en-US" dirty="0" smtClean="0"/>
          </a:p>
          <a:p>
            <a:pPr lvl="1"/>
            <a:r>
              <a:rPr lang="en-US" dirty="0" err="1" smtClean="0"/>
              <a:t>printf</a:t>
            </a:r>
            <a:r>
              <a:rPr lang="en-US" dirty="0" smtClean="0"/>
              <a:t>("The value of x is: %3d\n", x);</a:t>
            </a:r>
          </a:p>
          <a:p>
            <a:pPr lvl="1"/>
            <a:r>
              <a:rPr lang="en-US" dirty="0" err="1" smtClean="0"/>
              <a:t>printf</a:t>
            </a:r>
            <a:r>
              <a:rPr lang="en-US" dirty="0" smtClean="0"/>
              <a:t>("The value of y is: %3d\n", y);</a:t>
            </a:r>
          </a:p>
          <a:p>
            <a:pPr lvl="1"/>
            <a:r>
              <a:rPr lang="en-US" dirty="0" err="1" smtClean="0"/>
              <a:t>printf</a:t>
            </a:r>
            <a:r>
              <a:rPr lang="en-US" dirty="0" smtClean="0"/>
              <a:t>("The value of z is: %3d\n", z);</a:t>
            </a:r>
          </a:p>
          <a:p>
            <a:pPr lvl="1"/>
            <a:r>
              <a:rPr lang="en-US" dirty="0" err="1" smtClean="0"/>
              <a:t>printf</a:t>
            </a:r>
            <a:r>
              <a:rPr lang="en-US" dirty="0" smtClean="0"/>
              <a:t>("\n");</a:t>
            </a:r>
          </a:p>
          <a:p>
            <a:pPr lvl="1"/>
            <a:r>
              <a:rPr lang="en-US" dirty="0" err="1" smtClean="0"/>
              <a:t>printf</a:t>
            </a:r>
            <a:r>
              <a:rPr lang="en-US" dirty="0" smtClean="0"/>
              <a:t>("The address of x is: %d\n", &amp;x);</a:t>
            </a:r>
          </a:p>
          <a:p>
            <a:pPr lvl="1"/>
            <a:r>
              <a:rPr lang="en-US" dirty="0" err="1" smtClean="0"/>
              <a:t>printf</a:t>
            </a:r>
            <a:r>
              <a:rPr lang="en-US" dirty="0" smtClean="0"/>
              <a:t>("The address of y is: %d\n", &amp;y);</a:t>
            </a:r>
          </a:p>
          <a:p>
            <a:pPr lvl="1"/>
            <a:r>
              <a:rPr lang="en-US" dirty="0" err="1" smtClean="0"/>
              <a:t>printf</a:t>
            </a:r>
            <a:r>
              <a:rPr lang="en-US" dirty="0" smtClean="0"/>
              <a:t>("The address of z is: %d\n", &amp;z);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return(0);</a:t>
            </a:r>
          </a:p>
          <a:p>
            <a:r>
              <a:rPr lang="en-US" dirty="0" smtClean="0"/>
              <a:t>}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Pointers</a:t>
            </a:r>
            <a:endParaRPr lang="en-US" dirty="0"/>
          </a:p>
        </p:txBody>
      </p:sp>
      <p:graphicFrame>
        <p:nvGraphicFramePr>
          <p:cNvPr id="13" name="Content Placeholder 4"/>
          <p:cNvGraphicFramePr>
            <a:graphicFrameLocks noGrp="1"/>
          </p:cNvGraphicFramePr>
          <p:nvPr>
            <p:ph idx="1"/>
          </p:nvPr>
        </p:nvGraphicFramePr>
        <p:xfrm>
          <a:off x="6084168" y="1124744"/>
          <a:ext cx="1440160" cy="528828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1440160"/>
              </a:tblGrid>
              <a:tr h="487437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effectLst>
                            <a:glow rad="228600">
                              <a:schemeClr val="accent2">
                                <a:satMod val="175000"/>
                                <a:alpha val="40000"/>
                              </a:schemeClr>
                            </a:glow>
                          </a:effectLst>
                        </a:rPr>
                        <a:t>.</a:t>
                      </a:r>
                    </a:p>
                    <a:p>
                      <a:pPr algn="ctr"/>
                      <a:r>
                        <a:rPr lang="en-US" sz="1050" dirty="0" smtClean="0">
                          <a:effectLst>
                            <a:glow rad="228600">
                              <a:schemeClr val="accent2">
                                <a:satMod val="175000"/>
                                <a:alpha val="40000"/>
                              </a:schemeClr>
                            </a:glow>
                          </a:effectLst>
                        </a:rPr>
                        <a:t>.</a:t>
                      </a:r>
                    </a:p>
                    <a:p>
                      <a:pPr algn="ctr"/>
                      <a:r>
                        <a:rPr lang="en-US" sz="1050" dirty="0" smtClean="0">
                          <a:effectLst>
                            <a:glow rad="228600">
                              <a:schemeClr val="accent2">
                                <a:satMod val="175000"/>
                                <a:alpha val="40000"/>
                              </a:schemeClr>
                            </a:glow>
                          </a:effectLst>
                        </a:rPr>
                        <a:t>.</a:t>
                      </a:r>
                      <a:endParaRPr lang="en-US" sz="1050" dirty="0">
                        <a:effectLst>
                          <a:glow rad="228600">
                            <a:schemeClr val="accent2">
                              <a:satMod val="175000"/>
                              <a:alpha val="40000"/>
                            </a:schemeClr>
                          </a:glow>
                        </a:effectLst>
                      </a:endParaRPr>
                    </a:p>
                  </a:txBody>
                  <a:tcPr anchor="ctr">
                    <a:lnT w="12700" cmpd="sng">
                      <a:noFill/>
                    </a:lnT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87437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800" b="1" kern="1200" dirty="0" smtClean="0">
                          <a:solidFill>
                            <a:schemeClr val="dk1"/>
                          </a:solidFill>
                          <a:effectLst>
                            <a:glow rad="228600">
                              <a:schemeClr val="accent2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en-US" sz="2800" b="1" kern="1200" dirty="0">
                        <a:solidFill>
                          <a:schemeClr val="dk1"/>
                        </a:solidFill>
                        <a:effectLst>
                          <a:glow rad="228600">
                            <a:schemeClr val="accent2">
                              <a:satMod val="175000"/>
                              <a:alpha val="40000"/>
                            </a:schemeClr>
                          </a:glo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87437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800" b="1" kern="1200" dirty="0" smtClean="0">
                          <a:solidFill>
                            <a:schemeClr val="dk1"/>
                          </a:solidFill>
                          <a:effectLst>
                            <a:glow rad="228600">
                              <a:schemeClr val="accent2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87437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800" b="1" kern="1200" dirty="0" smtClean="0">
                          <a:solidFill>
                            <a:schemeClr val="dk1"/>
                          </a:solidFill>
                          <a:effectLst>
                            <a:glow rad="228600">
                              <a:schemeClr val="accent2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+mn-lt"/>
                          <a:ea typeface="+mn-ea"/>
                          <a:cs typeface="+mn-cs"/>
                        </a:rPr>
                        <a:t>18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87437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800" b="1" kern="1200" dirty="0" smtClean="0">
                          <a:solidFill>
                            <a:schemeClr val="dk1"/>
                          </a:solidFill>
                          <a:effectLst>
                            <a:glow rad="228600">
                              <a:schemeClr val="accent2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+mn-lt"/>
                          <a:ea typeface="+mn-ea"/>
                          <a:cs typeface="+mn-cs"/>
                        </a:rPr>
                        <a:t>70000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87437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800" b="1" kern="1200" dirty="0" smtClean="0">
                          <a:solidFill>
                            <a:schemeClr val="dk1"/>
                          </a:solidFill>
                          <a:effectLst>
                            <a:glow rad="228600">
                              <a:schemeClr val="accent2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+mn-lt"/>
                          <a:ea typeface="+mn-ea"/>
                          <a:cs typeface="+mn-cs"/>
                        </a:rPr>
                        <a:t>70004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87437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2800" b="1" kern="1200" dirty="0" smtClean="0">
                        <a:solidFill>
                          <a:schemeClr val="dk1"/>
                        </a:solidFill>
                        <a:effectLst>
                          <a:glow rad="228600">
                            <a:schemeClr val="accent2">
                              <a:satMod val="175000"/>
                              <a:alpha val="40000"/>
                            </a:schemeClr>
                          </a:glo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87437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2800" b="1" kern="1200" dirty="0" smtClean="0">
                        <a:solidFill>
                          <a:schemeClr val="dk1"/>
                        </a:solidFill>
                        <a:effectLst>
                          <a:glow rad="228600">
                            <a:schemeClr val="accent2">
                              <a:satMod val="175000"/>
                              <a:alpha val="40000"/>
                            </a:schemeClr>
                          </a:glo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87437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2800" b="1" kern="1200" dirty="0" smtClean="0">
                        <a:solidFill>
                          <a:schemeClr val="dk1"/>
                        </a:solidFill>
                        <a:effectLst>
                          <a:glow rad="228600">
                            <a:schemeClr val="accent2">
                              <a:satMod val="175000"/>
                              <a:alpha val="40000"/>
                            </a:schemeClr>
                          </a:glo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67723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effectLst>
                            <a:glow rad="228600">
                              <a:schemeClr val="accent2">
                                <a:satMod val="175000"/>
                                <a:alpha val="40000"/>
                              </a:schemeClr>
                            </a:glow>
                          </a:effectLst>
                        </a:rPr>
                        <a:t>.</a:t>
                      </a:r>
                    </a:p>
                    <a:p>
                      <a:pPr algn="ctr"/>
                      <a:r>
                        <a:rPr lang="en-US" sz="1050" dirty="0" smtClean="0">
                          <a:effectLst>
                            <a:glow rad="228600">
                              <a:schemeClr val="accent2">
                                <a:satMod val="175000"/>
                                <a:alpha val="40000"/>
                              </a:schemeClr>
                            </a:glow>
                          </a:effectLst>
                        </a:rPr>
                        <a:t>.</a:t>
                      </a:r>
                    </a:p>
                    <a:p>
                      <a:pPr marL="0" algn="ctr" defTabSz="914400" rtl="0" eaLnBrk="1" latinLnBrk="0" hangingPunct="1"/>
                      <a:r>
                        <a:rPr lang="en-US" sz="1050" b="1" kern="1200" dirty="0" smtClean="0">
                          <a:solidFill>
                            <a:schemeClr val="dk1"/>
                          </a:solidFill>
                          <a:effectLst>
                            <a:glow rad="228600">
                              <a:schemeClr val="accent2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</a:txBody>
                  <a:tcPr anchor="ctr">
                    <a:lnB w="12700" cmpd="sng"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0" y="1124744"/>
          <a:ext cx="1440160" cy="529020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1440160"/>
              </a:tblGrid>
              <a:tr h="518400">
                <a:tc>
                  <a:txBody>
                    <a:bodyPr/>
                    <a:lstStyle/>
                    <a:p>
                      <a:pPr algn="ctr"/>
                      <a:r>
                        <a:rPr lang="en-US" sz="1050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</a:p>
                    <a:p>
                      <a:pPr algn="ctr"/>
                      <a:r>
                        <a:rPr lang="en-US" sz="1050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</a:p>
                    <a:p>
                      <a:pPr algn="ctr"/>
                      <a:r>
                        <a:rPr lang="en-US" sz="1050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  <a:endParaRPr lang="en-US" sz="105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T w="12700" cmpd="sng">
                      <a:noFill/>
                    </a:lnT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51840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000" b="0" kern="120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70000</a:t>
                      </a:r>
                      <a:endParaRPr lang="en-US" sz="2000" b="0" kern="120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51840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000" b="0" kern="120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70004</a:t>
                      </a:r>
                      <a:endParaRPr lang="en-US" sz="2000" b="0" kern="120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51840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000" b="0" kern="120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70008</a:t>
                      </a:r>
                      <a:endParaRPr lang="en-US" sz="2000" b="0" kern="120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51840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000" b="0" kern="120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70012</a:t>
                      </a:r>
                      <a:endParaRPr lang="en-US" sz="2000" b="0" kern="120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51840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000" b="0" kern="120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70016</a:t>
                      </a:r>
                      <a:endParaRPr lang="en-US" sz="2000" b="0" kern="120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51840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000" b="0" kern="120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70020</a:t>
                      </a:r>
                      <a:endParaRPr lang="en-US" sz="2000" b="0" kern="120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51840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000" b="0" kern="120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70024</a:t>
                      </a:r>
                      <a:endParaRPr lang="en-US" sz="2000" b="0" kern="120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51840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000" b="0" kern="120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70028</a:t>
                      </a:r>
                      <a:endParaRPr lang="en-US" sz="2000" b="0" kern="120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518400">
                <a:tc>
                  <a:txBody>
                    <a:bodyPr/>
                    <a:lstStyle/>
                    <a:p>
                      <a:pPr algn="ctr"/>
                      <a:r>
                        <a:rPr lang="en-US" sz="1050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</a:p>
                    <a:p>
                      <a:pPr algn="ctr"/>
                      <a:r>
                        <a:rPr lang="en-US" sz="1050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</a:p>
                    <a:p>
                      <a:pPr marL="0" algn="ctr" defTabSz="914400" rtl="0" eaLnBrk="1" latinLnBrk="0" hangingPunct="1"/>
                      <a:r>
                        <a:rPr lang="en-US" sz="1050" b="0" kern="120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</a:txBody>
                  <a:tcPr anchor="ctr">
                    <a:lnB w="12700" cmpd="sng">
                      <a:noFill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95536" y="1268760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int</a:t>
            </a:r>
            <a:r>
              <a:rPr lang="en-US" dirty="0" smtClean="0"/>
              <a:t> *p, *q;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779912" y="2276872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y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3779912" y="1772816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x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3779912" y="2780928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z</a:t>
            </a:r>
            <a:endParaRPr lang="en-US" dirty="0"/>
          </a:p>
        </p:txBody>
      </p:sp>
      <p:graphicFrame>
        <p:nvGraphicFramePr>
          <p:cNvPr id="15" name="Content Placeholder 4"/>
          <p:cNvGraphicFramePr>
            <a:graphicFrameLocks noGrp="1"/>
          </p:cNvGraphicFramePr>
          <p:nvPr>
            <p:ph idx="1"/>
          </p:nvPr>
        </p:nvGraphicFramePr>
        <p:xfrm>
          <a:off x="6084168" y="1124744"/>
          <a:ext cx="1440160" cy="528828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1440160"/>
              </a:tblGrid>
              <a:tr h="487437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effectLst>
                            <a:glow rad="228600">
                              <a:schemeClr val="accent2">
                                <a:satMod val="175000"/>
                                <a:alpha val="40000"/>
                              </a:schemeClr>
                            </a:glow>
                          </a:effectLst>
                        </a:rPr>
                        <a:t>.</a:t>
                      </a:r>
                    </a:p>
                    <a:p>
                      <a:pPr algn="ctr"/>
                      <a:r>
                        <a:rPr lang="en-US" sz="1050" dirty="0" smtClean="0">
                          <a:effectLst>
                            <a:glow rad="228600">
                              <a:schemeClr val="accent2">
                                <a:satMod val="175000"/>
                                <a:alpha val="40000"/>
                              </a:schemeClr>
                            </a:glow>
                          </a:effectLst>
                        </a:rPr>
                        <a:t>.</a:t>
                      </a:r>
                    </a:p>
                    <a:p>
                      <a:pPr algn="ctr"/>
                      <a:r>
                        <a:rPr lang="en-US" sz="1050" dirty="0" smtClean="0">
                          <a:effectLst>
                            <a:glow rad="228600">
                              <a:schemeClr val="accent2">
                                <a:satMod val="175000"/>
                                <a:alpha val="40000"/>
                              </a:schemeClr>
                            </a:glow>
                          </a:effectLst>
                        </a:rPr>
                        <a:t>.</a:t>
                      </a:r>
                      <a:endParaRPr lang="en-US" sz="1050" dirty="0">
                        <a:effectLst>
                          <a:glow rad="228600">
                            <a:schemeClr val="accent2">
                              <a:satMod val="175000"/>
                              <a:alpha val="40000"/>
                            </a:schemeClr>
                          </a:glow>
                        </a:effectLst>
                      </a:endParaRPr>
                    </a:p>
                  </a:txBody>
                  <a:tcPr anchor="ctr">
                    <a:lnT w="12700" cmpd="sng">
                      <a:noFill/>
                    </a:lnT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87437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800" b="1" kern="1200" dirty="0" smtClean="0">
                          <a:solidFill>
                            <a:schemeClr val="dk1"/>
                          </a:solidFill>
                          <a:effectLst>
                            <a:glow rad="228600">
                              <a:schemeClr val="accent2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en-US" sz="2800" b="1" kern="1200" dirty="0">
                        <a:solidFill>
                          <a:schemeClr val="dk1"/>
                        </a:solidFill>
                        <a:effectLst>
                          <a:glow rad="228600">
                            <a:schemeClr val="accent2">
                              <a:satMod val="175000"/>
                              <a:alpha val="40000"/>
                            </a:schemeClr>
                          </a:glo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87437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800" b="1" kern="1200" dirty="0" smtClean="0">
                          <a:solidFill>
                            <a:schemeClr val="dk1"/>
                          </a:solidFill>
                          <a:effectLst>
                            <a:glow rad="228600">
                              <a:schemeClr val="accent2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87437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800" b="1" kern="1200" dirty="0" smtClean="0">
                          <a:solidFill>
                            <a:schemeClr val="dk1"/>
                          </a:solidFill>
                          <a:effectLst>
                            <a:glow rad="228600">
                              <a:schemeClr val="accent2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87437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800" b="1" kern="1200" dirty="0" smtClean="0">
                          <a:solidFill>
                            <a:schemeClr val="dk1"/>
                          </a:solidFill>
                          <a:effectLst>
                            <a:glow rad="228600">
                              <a:schemeClr val="accent2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+mn-lt"/>
                          <a:ea typeface="+mn-ea"/>
                          <a:cs typeface="+mn-cs"/>
                        </a:rPr>
                        <a:t>70000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87437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800" b="1" kern="1200" dirty="0" smtClean="0">
                          <a:solidFill>
                            <a:schemeClr val="dk1"/>
                          </a:solidFill>
                          <a:effectLst>
                            <a:glow rad="228600">
                              <a:schemeClr val="accent2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+mn-lt"/>
                          <a:ea typeface="+mn-ea"/>
                          <a:cs typeface="+mn-cs"/>
                        </a:rPr>
                        <a:t>70004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87437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2800" b="1" kern="1200" dirty="0" smtClean="0">
                        <a:solidFill>
                          <a:schemeClr val="dk1"/>
                        </a:solidFill>
                        <a:effectLst>
                          <a:glow rad="228600">
                            <a:schemeClr val="accent2">
                              <a:satMod val="175000"/>
                              <a:alpha val="40000"/>
                            </a:schemeClr>
                          </a:glo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87437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2800" b="1" kern="1200" dirty="0" smtClean="0">
                        <a:solidFill>
                          <a:schemeClr val="dk1"/>
                        </a:solidFill>
                        <a:effectLst>
                          <a:glow rad="228600">
                            <a:schemeClr val="accent2">
                              <a:satMod val="175000"/>
                              <a:alpha val="40000"/>
                            </a:schemeClr>
                          </a:glo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87437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2800" b="1" kern="1200" dirty="0" smtClean="0">
                        <a:solidFill>
                          <a:schemeClr val="dk1"/>
                        </a:solidFill>
                        <a:effectLst>
                          <a:glow rad="228600">
                            <a:schemeClr val="accent2">
                              <a:satMod val="175000"/>
                              <a:alpha val="40000"/>
                            </a:schemeClr>
                          </a:glo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67723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effectLst>
                            <a:glow rad="228600">
                              <a:schemeClr val="accent2">
                                <a:satMod val="175000"/>
                                <a:alpha val="40000"/>
                              </a:schemeClr>
                            </a:glow>
                          </a:effectLst>
                        </a:rPr>
                        <a:t>.</a:t>
                      </a:r>
                    </a:p>
                    <a:p>
                      <a:pPr algn="ctr"/>
                      <a:r>
                        <a:rPr lang="en-US" sz="1050" dirty="0" smtClean="0">
                          <a:effectLst>
                            <a:glow rad="228600">
                              <a:schemeClr val="accent2">
                                <a:satMod val="175000"/>
                                <a:alpha val="40000"/>
                              </a:schemeClr>
                            </a:glow>
                          </a:effectLst>
                        </a:rPr>
                        <a:t>.</a:t>
                      </a:r>
                    </a:p>
                    <a:p>
                      <a:pPr marL="0" algn="ctr" defTabSz="914400" rtl="0" eaLnBrk="1" latinLnBrk="0" hangingPunct="1"/>
                      <a:r>
                        <a:rPr lang="en-US" sz="1050" b="1" kern="1200" dirty="0" smtClean="0">
                          <a:solidFill>
                            <a:schemeClr val="dk1"/>
                          </a:solidFill>
                          <a:effectLst>
                            <a:glow rad="228600">
                              <a:schemeClr val="accent2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</a:txBody>
                  <a:tcPr anchor="ctr">
                    <a:lnB w="12700" cmpd="sng"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7" name="Content Placeholder 4"/>
          <p:cNvGraphicFramePr>
            <a:graphicFrameLocks noGrp="1"/>
          </p:cNvGraphicFramePr>
          <p:nvPr>
            <p:ph idx="1"/>
          </p:nvPr>
        </p:nvGraphicFramePr>
        <p:xfrm>
          <a:off x="6084168" y="1124744"/>
          <a:ext cx="1440160" cy="528828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1440160"/>
              </a:tblGrid>
              <a:tr h="487437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effectLst>
                            <a:glow rad="228600">
                              <a:schemeClr val="accent2">
                                <a:satMod val="175000"/>
                                <a:alpha val="40000"/>
                              </a:schemeClr>
                            </a:glow>
                          </a:effectLst>
                        </a:rPr>
                        <a:t>.</a:t>
                      </a:r>
                    </a:p>
                    <a:p>
                      <a:pPr algn="ctr"/>
                      <a:r>
                        <a:rPr lang="en-US" sz="1050" dirty="0" smtClean="0">
                          <a:effectLst>
                            <a:glow rad="228600">
                              <a:schemeClr val="accent2">
                                <a:satMod val="175000"/>
                                <a:alpha val="40000"/>
                              </a:schemeClr>
                            </a:glow>
                          </a:effectLst>
                        </a:rPr>
                        <a:t>.</a:t>
                      </a:r>
                    </a:p>
                    <a:p>
                      <a:pPr algn="ctr"/>
                      <a:r>
                        <a:rPr lang="en-US" sz="1050" dirty="0" smtClean="0">
                          <a:effectLst>
                            <a:glow rad="228600">
                              <a:schemeClr val="accent2">
                                <a:satMod val="175000"/>
                                <a:alpha val="40000"/>
                              </a:schemeClr>
                            </a:glow>
                          </a:effectLst>
                        </a:rPr>
                        <a:t>.</a:t>
                      </a:r>
                      <a:endParaRPr lang="en-US" sz="1050" dirty="0">
                        <a:effectLst>
                          <a:glow rad="228600">
                            <a:schemeClr val="accent2">
                              <a:satMod val="175000"/>
                              <a:alpha val="40000"/>
                            </a:schemeClr>
                          </a:glow>
                        </a:effectLst>
                      </a:endParaRPr>
                    </a:p>
                  </a:txBody>
                  <a:tcPr anchor="ctr">
                    <a:lnT w="12700" cmpd="sng">
                      <a:noFill/>
                    </a:lnT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87437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800" b="1" kern="1200" dirty="0" smtClean="0">
                          <a:solidFill>
                            <a:schemeClr val="dk1"/>
                          </a:solidFill>
                          <a:effectLst>
                            <a:glow rad="228600">
                              <a:schemeClr val="accent2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en-US" sz="2800" b="1" kern="1200" dirty="0">
                        <a:solidFill>
                          <a:schemeClr val="dk1"/>
                        </a:solidFill>
                        <a:effectLst>
                          <a:glow rad="228600">
                            <a:schemeClr val="accent2">
                              <a:satMod val="175000"/>
                              <a:alpha val="40000"/>
                            </a:schemeClr>
                          </a:glo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87437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800" b="1" kern="1200" dirty="0" smtClean="0">
                          <a:solidFill>
                            <a:schemeClr val="dk1"/>
                          </a:solidFill>
                          <a:effectLst>
                            <a:glow rad="228600">
                              <a:schemeClr val="accent2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87437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800" b="1" kern="1200" dirty="0" smtClean="0">
                          <a:solidFill>
                            <a:schemeClr val="dk1"/>
                          </a:solidFill>
                          <a:effectLst>
                            <a:glow rad="228600">
                              <a:schemeClr val="accent2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87437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800" b="1" kern="1200" dirty="0" smtClean="0">
                          <a:solidFill>
                            <a:schemeClr val="dk1"/>
                          </a:solidFill>
                          <a:effectLst>
                            <a:glow rad="228600">
                              <a:schemeClr val="accent2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+mn-lt"/>
                          <a:ea typeface="+mn-ea"/>
                          <a:cs typeface="+mn-cs"/>
                        </a:rPr>
                        <a:t>70000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87437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2800" b="1" kern="1200" dirty="0" smtClean="0">
                        <a:solidFill>
                          <a:schemeClr val="dk1"/>
                        </a:solidFill>
                        <a:effectLst>
                          <a:glow rad="228600">
                            <a:schemeClr val="accent2">
                              <a:satMod val="175000"/>
                              <a:alpha val="40000"/>
                            </a:schemeClr>
                          </a:glo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87437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2800" b="1" kern="1200" dirty="0" smtClean="0">
                        <a:solidFill>
                          <a:schemeClr val="dk1"/>
                        </a:solidFill>
                        <a:effectLst>
                          <a:glow rad="228600">
                            <a:schemeClr val="accent2">
                              <a:satMod val="175000"/>
                              <a:alpha val="40000"/>
                            </a:schemeClr>
                          </a:glo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87437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2800" b="1" kern="1200" dirty="0" smtClean="0">
                        <a:solidFill>
                          <a:schemeClr val="dk1"/>
                        </a:solidFill>
                        <a:effectLst>
                          <a:glow rad="228600">
                            <a:schemeClr val="accent2">
                              <a:satMod val="175000"/>
                              <a:alpha val="40000"/>
                            </a:schemeClr>
                          </a:glo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87437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2800" b="1" kern="1200" dirty="0" smtClean="0">
                        <a:solidFill>
                          <a:schemeClr val="dk1"/>
                        </a:solidFill>
                        <a:effectLst>
                          <a:glow rad="228600">
                            <a:schemeClr val="accent2">
                              <a:satMod val="175000"/>
                              <a:alpha val="40000"/>
                            </a:schemeClr>
                          </a:glo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67723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effectLst>
                            <a:glow rad="228600">
                              <a:schemeClr val="accent2">
                                <a:satMod val="175000"/>
                                <a:alpha val="40000"/>
                              </a:schemeClr>
                            </a:glow>
                          </a:effectLst>
                        </a:rPr>
                        <a:t>.</a:t>
                      </a:r>
                    </a:p>
                    <a:p>
                      <a:pPr algn="ctr"/>
                      <a:r>
                        <a:rPr lang="en-US" sz="1050" dirty="0" smtClean="0">
                          <a:effectLst>
                            <a:glow rad="228600">
                              <a:schemeClr val="accent2">
                                <a:satMod val="175000"/>
                                <a:alpha val="40000"/>
                              </a:schemeClr>
                            </a:glow>
                          </a:effectLst>
                        </a:rPr>
                        <a:t>.</a:t>
                      </a:r>
                    </a:p>
                    <a:p>
                      <a:pPr marL="0" algn="ctr" defTabSz="914400" rtl="0" eaLnBrk="1" latinLnBrk="0" hangingPunct="1"/>
                      <a:r>
                        <a:rPr lang="en-US" sz="1050" b="1" kern="1200" dirty="0" smtClean="0">
                          <a:solidFill>
                            <a:schemeClr val="dk1"/>
                          </a:solidFill>
                          <a:effectLst>
                            <a:glow rad="228600">
                              <a:schemeClr val="accent2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</a:txBody>
                  <a:tcPr anchor="ctr">
                    <a:lnB w="12700" cmpd="sng"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8" name="Content Placeholder 4"/>
          <p:cNvGraphicFramePr>
            <a:graphicFrameLocks noGrp="1"/>
          </p:cNvGraphicFramePr>
          <p:nvPr>
            <p:ph idx="1"/>
          </p:nvPr>
        </p:nvGraphicFramePr>
        <p:xfrm>
          <a:off x="6084168" y="1124744"/>
          <a:ext cx="1440160" cy="528828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1440160"/>
              </a:tblGrid>
              <a:tr h="487437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effectLst>
                            <a:glow rad="228600">
                              <a:schemeClr val="accent2">
                                <a:satMod val="175000"/>
                                <a:alpha val="40000"/>
                              </a:schemeClr>
                            </a:glow>
                          </a:effectLst>
                        </a:rPr>
                        <a:t>.</a:t>
                      </a:r>
                    </a:p>
                    <a:p>
                      <a:pPr algn="ctr"/>
                      <a:r>
                        <a:rPr lang="en-US" sz="1050" dirty="0" smtClean="0">
                          <a:effectLst>
                            <a:glow rad="228600">
                              <a:schemeClr val="accent2">
                                <a:satMod val="175000"/>
                                <a:alpha val="40000"/>
                              </a:schemeClr>
                            </a:glow>
                          </a:effectLst>
                        </a:rPr>
                        <a:t>.</a:t>
                      </a:r>
                    </a:p>
                    <a:p>
                      <a:pPr algn="ctr"/>
                      <a:r>
                        <a:rPr lang="en-US" sz="1050" dirty="0" smtClean="0">
                          <a:effectLst>
                            <a:glow rad="228600">
                              <a:schemeClr val="accent2">
                                <a:satMod val="175000"/>
                                <a:alpha val="40000"/>
                              </a:schemeClr>
                            </a:glow>
                          </a:effectLst>
                        </a:rPr>
                        <a:t>.</a:t>
                      </a:r>
                      <a:endParaRPr lang="en-US" sz="1050" dirty="0">
                        <a:effectLst>
                          <a:glow rad="228600">
                            <a:schemeClr val="accent2">
                              <a:satMod val="175000"/>
                              <a:alpha val="40000"/>
                            </a:schemeClr>
                          </a:glow>
                        </a:effectLst>
                      </a:endParaRPr>
                    </a:p>
                  </a:txBody>
                  <a:tcPr anchor="ctr">
                    <a:lnT w="12700" cmpd="sng">
                      <a:noFill/>
                    </a:lnT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87437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800" b="1" kern="1200" dirty="0" smtClean="0">
                          <a:solidFill>
                            <a:schemeClr val="dk1"/>
                          </a:solidFill>
                          <a:effectLst>
                            <a:glow rad="228600">
                              <a:schemeClr val="accent2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en-US" sz="2800" b="1" kern="1200" dirty="0">
                        <a:solidFill>
                          <a:schemeClr val="dk1"/>
                        </a:solidFill>
                        <a:effectLst>
                          <a:glow rad="228600">
                            <a:schemeClr val="accent2">
                              <a:satMod val="175000"/>
                              <a:alpha val="40000"/>
                            </a:schemeClr>
                          </a:glo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87437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800" b="1" kern="1200" dirty="0" smtClean="0">
                          <a:solidFill>
                            <a:schemeClr val="dk1"/>
                          </a:solidFill>
                          <a:effectLst>
                            <a:glow rad="228600">
                              <a:schemeClr val="accent2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87437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800" b="1" kern="1200" dirty="0" smtClean="0">
                          <a:solidFill>
                            <a:schemeClr val="dk1"/>
                          </a:solidFill>
                          <a:effectLst>
                            <a:glow rad="228600">
                              <a:schemeClr val="accent2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87437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2800" b="1" kern="1200" dirty="0" smtClean="0">
                        <a:solidFill>
                          <a:schemeClr val="dk1"/>
                        </a:solidFill>
                        <a:effectLst>
                          <a:glow rad="228600">
                            <a:schemeClr val="accent2">
                              <a:satMod val="175000"/>
                              <a:alpha val="40000"/>
                            </a:schemeClr>
                          </a:glo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87437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2800" b="1" kern="1200" dirty="0" smtClean="0">
                        <a:solidFill>
                          <a:schemeClr val="dk1"/>
                        </a:solidFill>
                        <a:effectLst>
                          <a:glow rad="228600">
                            <a:schemeClr val="accent2">
                              <a:satMod val="175000"/>
                              <a:alpha val="40000"/>
                            </a:schemeClr>
                          </a:glo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87437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2800" b="1" kern="1200" dirty="0" smtClean="0">
                        <a:solidFill>
                          <a:schemeClr val="dk1"/>
                        </a:solidFill>
                        <a:effectLst>
                          <a:glow rad="228600">
                            <a:schemeClr val="accent2">
                              <a:satMod val="175000"/>
                              <a:alpha val="40000"/>
                            </a:schemeClr>
                          </a:glo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87437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2800" b="1" kern="1200" dirty="0" smtClean="0">
                        <a:solidFill>
                          <a:schemeClr val="dk1"/>
                        </a:solidFill>
                        <a:effectLst>
                          <a:glow rad="228600">
                            <a:schemeClr val="accent2">
                              <a:satMod val="175000"/>
                              <a:alpha val="40000"/>
                            </a:schemeClr>
                          </a:glo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87437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2800" b="1" kern="1200" dirty="0" smtClean="0">
                        <a:solidFill>
                          <a:schemeClr val="dk1"/>
                        </a:solidFill>
                        <a:effectLst>
                          <a:glow rad="228600">
                            <a:schemeClr val="accent2">
                              <a:satMod val="175000"/>
                              <a:alpha val="40000"/>
                            </a:schemeClr>
                          </a:glo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67723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effectLst>
                            <a:glow rad="228600">
                              <a:schemeClr val="accent2">
                                <a:satMod val="175000"/>
                                <a:alpha val="40000"/>
                              </a:schemeClr>
                            </a:glow>
                          </a:effectLst>
                        </a:rPr>
                        <a:t>.</a:t>
                      </a:r>
                    </a:p>
                    <a:p>
                      <a:pPr algn="ctr"/>
                      <a:r>
                        <a:rPr lang="en-US" sz="1050" dirty="0" smtClean="0">
                          <a:effectLst>
                            <a:glow rad="228600">
                              <a:schemeClr val="accent2">
                                <a:satMod val="175000"/>
                                <a:alpha val="40000"/>
                              </a:schemeClr>
                            </a:glow>
                          </a:effectLst>
                        </a:rPr>
                        <a:t>.</a:t>
                      </a:r>
                    </a:p>
                    <a:p>
                      <a:pPr marL="0" algn="ctr" defTabSz="914400" rtl="0" eaLnBrk="1" latinLnBrk="0" hangingPunct="1"/>
                      <a:r>
                        <a:rPr lang="en-US" sz="1050" b="1" kern="1200" dirty="0" smtClean="0">
                          <a:solidFill>
                            <a:schemeClr val="dk1"/>
                          </a:solidFill>
                          <a:effectLst>
                            <a:glow rad="228600">
                              <a:schemeClr val="accent2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</a:txBody>
                  <a:tcPr anchor="ctr">
                    <a:lnB w="12700" cmpd="sng"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395536" y="2924944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values  of  p and q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67544" y="1700808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 = &amp;x;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467544" y="2060848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q = &amp;y;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67544" y="2420888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z = *p + *q + 3;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779912" y="3284984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p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3779912" y="3789040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q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323528" y="3212976"/>
            <a:ext cx="20882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>
              <a:buFont typeface="Wingdings" pitchFamily="2" charset="2"/>
              <a:buChar char="q"/>
            </a:pPr>
            <a:r>
              <a:rPr lang="en-US" dirty="0" smtClean="0"/>
              <a:t> p is 70000</a:t>
            </a:r>
          </a:p>
          <a:p>
            <a:pPr marL="457200" lvl="2">
              <a:buFont typeface="Wingdings" pitchFamily="2" charset="2"/>
              <a:buChar char="q"/>
            </a:pPr>
            <a:r>
              <a:rPr lang="en-US" dirty="0" smtClean="0"/>
              <a:t> q is 70004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395536" y="3861048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addresses  of  p and q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323528" y="4221088"/>
            <a:ext cx="26642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>
              <a:buFont typeface="Wingdings" pitchFamily="2" charset="2"/>
              <a:buChar char="q"/>
            </a:pPr>
            <a:r>
              <a:rPr lang="en-US" dirty="0" smtClean="0"/>
              <a:t>  &amp;p is 70012</a:t>
            </a:r>
          </a:p>
          <a:p>
            <a:pPr marL="457200" lvl="2">
              <a:buFont typeface="Wingdings" pitchFamily="2" charset="2"/>
              <a:buChar char="q"/>
            </a:pPr>
            <a:r>
              <a:rPr lang="en-US" dirty="0" smtClean="0"/>
              <a:t>  </a:t>
            </a:r>
            <a:r>
              <a:rPr lang="en-US" dirty="0" smtClean="0"/>
              <a:t>&amp;q</a:t>
            </a:r>
            <a:r>
              <a:rPr lang="en-US" dirty="0" smtClean="0"/>
              <a:t> </a:t>
            </a:r>
            <a:r>
              <a:rPr lang="en-US" dirty="0" smtClean="0"/>
              <a:t>is 70016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395536" y="4941168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values pointed by p and q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323528" y="5229200"/>
            <a:ext cx="26642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>
              <a:buFont typeface="Wingdings" pitchFamily="2" charset="2"/>
              <a:buChar char="q"/>
            </a:pPr>
            <a:r>
              <a:rPr lang="en-US" dirty="0" smtClean="0"/>
              <a:t>  *p is 5</a:t>
            </a:r>
          </a:p>
          <a:p>
            <a:pPr marL="457200" lvl="2">
              <a:buFont typeface="Wingdings" pitchFamily="2" charset="2"/>
              <a:buChar char="q"/>
            </a:pPr>
            <a:r>
              <a:rPr lang="en-US" dirty="0" smtClean="0"/>
              <a:t>  *q is 10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12" grpId="0"/>
      <p:bldP spid="14" grpId="0"/>
      <p:bldP spid="19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2</a:t>
            </a:r>
            <a:endParaRPr lang="en-US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827584" y="1268760"/>
            <a:ext cx="302433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#include &lt;</a:t>
            </a:r>
            <a:r>
              <a:rPr lang="en-US" dirty="0" err="1" smtClean="0"/>
              <a:t>stdio.h</a:t>
            </a:r>
            <a:r>
              <a:rPr lang="en-US" dirty="0" smtClean="0"/>
              <a:t>&gt;</a:t>
            </a:r>
          </a:p>
          <a:p>
            <a:endParaRPr lang="en-US" dirty="0" smtClean="0"/>
          </a:p>
          <a:p>
            <a:r>
              <a:rPr lang="en-US" dirty="0" err="1" smtClean="0"/>
              <a:t>int</a:t>
            </a:r>
            <a:r>
              <a:rPr lang="en-US" dirty="0" smtClean="0"/>
              <a:t> main(void) {</a:t>
            </a:r>
          </a:p>
          <a:p>
            <a:pPr lvl="1"/>
            <a:r>
              <a:rPr lang="en-US" dirty="0" err="1" smtClean="0"/>
              <a:t>int</a:t>
            </a:r>
            <a:r>
              <a:rPr lang="en-US" dirty="0" smtClean="0"/>
              <a:t> x, y, z;</a:t>
            </a:r>
          </a:p>
          <a:p>
            <a:pPr lvl="1"/>
            <a:r>
              <a:rPr lang="en-US" dirty="0" err="1" smtClean="0"/>
              <a:t>int</a:t>
            </a:r>
            <a:r>
              <a:rPr lang="en-US" dirty="0" smtClean="0"/>
              <a:t> *p, *q;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x = 5;</a:t>
            </a:r>
          </a:p>
          <a:p>
            <a:pPr lvl="1"/>
            <a:r>
              <a:rPr lang="en-US" dirty="0" smtClean="0"/>
              <a:t>y = 10;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p = &amp;x;</a:t>
            </a:r>
          </a:p>
          <a:p>
            <a:pPr lvl="1"/>
            <a:r>
              <a:rPr lang="en-US" dirty="0" smtClean="0"/>
              <a:t>q = &amp;y;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z = *p + *q + 3;</a:t>
            </a:r>
          </a:p>
          <a:p>
            <a:endParaRPr lang="en-US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4139952" y="1196752"/>
            <a:ext cx="460851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dirty="0" err="1" smtClean="0"/>
              <a:t>printf</a:t>
            </a:r>
            <a:r>
              <a:rPr lang="en-US" dirty="0" smtClean="0"/>
              <a:t>("The address of x is: %d\n", &amp;x);</a:t>
            </a:r>
          </a:p>
          <a:p>
            <a:pPr lvl="1"/>
            <a:r>
              <a:rPr lang="en-US" dirty="0" err="1" smtClean="0"/>
              <a:t>printf</a:t>
            </a:r>
            <a:r>
              <a:rPr lang="en-US" dirty="0" smtClean="0"/>
              <a:t>("The address of y is: %d\n", &amp;y);</a:t>
            </a:r>
          </a:p>
          <a:p>
            <a:pPr lvl="1"/>
            <a:r>
              <a:rPr lang="en-US" dirty="0" err="1" smtClean="0"/>
              <a:t>printf</a:t>
            </a:r>
            <a:r>
              <a:rPr lang="en-US" dirty="0" smtClean="0"/>
              <a:t>("\n");</a:t>
            </a:r>
          </a:p>
          <a:p>
            <a:pPr lvl="1"/>
            <a:r>
              <a:rPr lang="en-US" dirty="0" err="1" smtClean="0"/>
              <a:t>printf</a:t>
            </a:r>
            <a:r>
              <a:rPr lang="en-US" dirty="0" smtClean="0"/>
              <a:t>("The value of p is: %3d\n", p);</a:t>
            </a:r>
          </a:p>
          <a:p>
            <a:pPr lvl="1"/>
            <a:r>
              <a:rPr lang="en-US" dirty="0" err="1" smtClean="0"/>
              <a:t>printf</a:t>
            </a:r>
            <a:r>
              <a:rPr lang="en-US" dirty="0" smtClean="0"/>
              <a:t>("The value of q is: %3d\n", q);</a:t>
            </a:r>
          </a:p>
          <a:p>
            <a:pPr lvl="1"/>
            <a:r>
              <a:rPr lang="en-US" dirty="0" err="1" smtClean="0"/>
              <a:t>printf</a:t>
            </a:r>
            <a:r>
              <a:rPr lang="en-US" dirty="0" smtClean="0"/>
              <a:t>("\n");</a:t>
            </a:r>
          </a:p>
          <a:p>
            <a:pPr lvl="1"/>
            <a:r>
              <a:rPr lang="en-US" dirty="0" err="1" smtClean="0"/>
              <a:t>printf</a:t>
            </a:r>
            <a:r>
              <a:rPr lang="en-US" dirty="0" smtClean="0"/>
              <a:t>("The value of x is: %3d\n", x);</a:t>
            </a:r>
          </a:p>
          <a:p>
            <a:pPr lvl="1"/>
            <a:r>
              <a:rPr lang="en-US" dirty="0" err="1" smtClean="0"/>
              <a:t>printf</a:t>
            </a:r>
            <a:r>
              <a:rPr lang="en-US" dirty="0" smtClean="0"/>
              <a:t>("The value of y is: %3d\n", y);</a:t>
            </a:r>
          </a:p>
          <a:p>
            <a:pPr lvl="1"/>
            <a:r>
              <a:rPr lang="en-US" dirty="0" err="1" smtClean="0"/>
              <a:t>printf</a:t>
            </a:r>
            <a:r>
              <a:rPr lang="en-US" dirty="0" smtClean="0"/>
              <a:t>("\n");</a:t>
            </a:r>
          </a:p>
          <a:p>
            <a:pPr lvl="1"/>
            <a:r>
              <a:rPr lang="en-US" dirty="0" err="1" smtClean="0"/>
              <a:t>printf</a:t>
            </a:r>
            <a:r>
              <a:rPr lang="en-US" dirty="0" smtClean="0"/>
              <a:t>("The value of x is: %3d\n", *p);</a:t>
            </a:r>
          </a:p>
          <a:p>
            <a:pPr lvl="1"/>
            <a:r>
              <a:rPr lang="en-US" dirty="0" err="1" smtClean="0"/>
              <a:t>printf</a:t>
            </a:r>
            <a:r>
              <a:rPr lang="en-US" dirty="0" smtClean="0"/>
              <a:t>("The value of y is: %3d\n", *q);</a:t>
            </a:r>
          </a:p>
          <a:p>
            <a:pPr lvl="1"/>
            <a:r>
              <a:rPr lang="en-US" dirty="0" err="1" smtClean="0"/>
              <a:t>printf</a:t>
            </a:r>
            <a:r>
              <a:rPr lang="en-US" dirty="0" smtClean="0"/>
              <a:t>("\n");</a:t>
            </a:r>
          </a:p>
          <a:p>
            <a:pPr lvl="1"/>
            <a:r>
              <a:rPr lang="en-US" dirty="0" err="1" smtClean="0"/>
              <a:t>printf</a:t>
            </a:r>
            <a:r>
              <a:rPr lang="en-US" dirty="0" smtClean="0"/>
              <a:t>("The value of z is: %3d\n", z);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return(0);</a:t>
            </a:r>
          </a:p>
          <a:p>
            <a:r>
              <a:rPr lang="en-US" dirty="0" smtClean="0"/>
              <a:t>}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3</a:t>
            </a:r>
            <a:endParaRPr lang="en-US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827584" y="1268760"/>
            <a:ext cx="4824536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int</a:t>
            </a:r>
            <a:r>
              <a:rPr lang="en-US" dirty="0" smtClean="0"/>
              <a:t>  x, y;</a:t>
            </a:r>
          </a:p>
          <a:p>
            <a:r>
              <a:rPr lang="en-US" dirty="0" err="1" smtClean="0"/>
              <a:t>int</a:t>
            </a:r>
            <a:r>
              <a:rPr lang="en-US" dirty="0" smtClean="0"/>
              <a:t> *</a:t>
            </a:r>
            <a:r>
              <a:rPr lang="en-US" dirty="0" err="1" smtClean="0"/>
              <a:t>px</a:t>
            </a:r>
            <a:r>
              <a:rPr lang="en-US" dirty="0" smtClean="0"/>
              <a:t>, *</a:t>
            </a:r>
            <a:r>
              <a:rPr lang="en-US" dirty="0" err="1" smtClean="0"/>
              <a:t>py</a:t>
            </a:r>
            <a:r>
              <a:rPr lang="en-US" dirty="0" smtClean="0"/>
              <a:t>;</a:t>
            </a:r>
          </a:p>
          <a:p>
            <a:endParaRPr lang="en-US" dirty="0" smtClean="0"/>
          </a:p>
          <a:p>
            <a:r>
              <a:rPr lang="en-US" dirty="0" smtClean="0"/>
              <a:t>x = 3;</a:t>
            </a:r>
          </a:p>
          <a:p>
            <a:r>
              <a:rPr lang="en-US" dirty="0" smtClean="0"/>
              <a:t>y = 5;</a:t>
            </a:r>
          </a:p>
          <a:p>
            <a:endParaRPr lang="en-US" dirty="0" smtClean="0"/>
          </a:p>
          <a:p>
            <a:r>
              <a:rPr lang="en-US" dirty="0" err="1" smtClean="0"/>
              <a:t>px</a:t>
            </a:r>
            <a:r>
              <a:rPr lang="en-US" dirty="0" smtClean="0"/>
              <a:t> = &amp;x;</a:t>
            </a:r>
          </a:p>
          <a:p>
            <a:r>
              <a:rPr lang="en-US" dirty="0" err="1" smtClean="0"/>
              <a:t>py</a:t>
            </a:r>
            <a:r>
              <a:rPr lang="en-US" dirty="0" smtClean="0"/>
              <a:t> = &amp;y</a:t>
            </a:r>
          </a:p>
          <a:p>
            <a:endParaRPr lang="en-US" dirty="0" smtClean="0"/>
          </a:p>
          <a:p>
            <a:r>
              <a:rPr lang="en-US" dirty="0" err="1" smtClean="0"/>
              <a:t>printf</a:t>
            </a:r>
            <a:r>
              <a:rPr lang="en-US" dirty="0" smtClean="0"/>
              <a:t>(“%d”, *</a:t>
            </a:r>
            <a:r>
              <a:rPr lang="en-US" dirty="0" err="1" smtClean="0"/>
              <a:t>px</a:t>
            </a:r>
            <a:r>
              <a:rPr lang="en-US" dirty="0" smtClean="0"/>
              <a:t>);</a:t>
            </a:r>
          </a:p>
          <a:p>
            <a:endParaRPr lang="en-US" dirty="0" smtClean="0"/>
          </a:p>
          <a:p>
            <a:r>
              <a:rPr lang="en-US" dirty="0" smtClean="0"/>
              <a:t>*</a:t>
            </a:r>
            <a:r>
              <a:rPr lang="en-US" dirty="0" err="1" smtClean="0"/>
              <a:t>px</a:t>
            </a:r>
            <a:r>
              <a:rPr lang="en-US" dirty="0" smtClean="0"/>
              <a:t> = 1;</a:t>
            </a:r>
          </a:p>
          <a:p>
            <a:r>
              <a:rPr lang="en-US" dirty="0" err="1" smtClean="0"/>
              <a:t>printf</a:t>
            </a:r>
            <a:r>
              <a:rPr lang="en-US" dirty="0" smtClean="0"/>
              <a:t>(“%d”, *</a:t>
            </a:r>
            <a:r>
              <a:rPr lang="en-US" dirty="0" err="1" smtClean="0"/>
              <a:t>px</a:t>
            </a:r>
            <a:r>
              <a:rPr lang="en-US" dirty="0" smtClean="0"/>
              <a:t>);</a:t>
            </a:r>
          </a:p>
          <a:p>
            <a:endParaRPr lang="en-US" dirty="0" smtClean="0"/>
          </a:p>
          <a:p>
            <a:r>
              <a:rPr lang="en-US" dirty="0" smtClean="0"/>
              <a:t>*</a:t>
            </a:r>
            <a:r>
              <a:rPr lang="en-US" dirty="0" err="1" smtClean="0"/>
              <a:t>py</a:t>
            </a:r>
            <a:r>
              <a:rPr lang="en-US" dirty="0" smtClean="0"/>
              <a:t> = 7;</a:t>
            </a:r>
          </a:p>
          <a:p>
            <a:r>
              <a:rPr lang="en-US" dirty="0" err="1" smtClean="0"/>
              <a:t>py</a:t>
            </a:r>
            <a:r>
              <a:rPr lang="en-US" dirty="0" smtClean="0"/>
              <a:t> = </a:t>
            </a:r>
            <a:r>
              <a:rPr lang="en-US" dirty="0" err="1" smtClean="0"/>
              <a:t>px</a:t>
            </a:r>
            <a:r>
              <a:rPr lang="en-US" dirty="0" smtClean="0"/>
              <a:t>;</a:t>
            </a:r>
          </a:p>
          <a:p>
            <a:r>
              <a:rPr lang="en-US" dirty="0" err="1" smtClean="0"/>
              <a:t>printf</a:t>
            </a:r>
            <a:r>
              <a:rPr lang="en-US" dirty="0" smtClean="0"/>
              <a:t>(“%d”, *</a:t>
            </a:r>
            <a:r>
              <a:rPr lang="en-US" dirty="0" err="1" smtClean="0"/>
              <a:t>px</a:t>
            </a:r>
            <a:r>
              <a:rPr lang="en-US" dirty="0" smtClean="0"/>
              <a:t>);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4 – Scope of variable</a:t>
            </a:r>
            <a:endParaRPr lang="en-US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827584" y="1268760"/>
            <a:ext cx="5832648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#include &lt;</a:t>
            </a:r>
            <a:r>
              <a:rPr lang="en-US" dirty="0" err="1" smtClean="0"/>
              <a:t>stdio.h</a:t>
            </a:r>
            <a:r>
              <a:rPr lang="en-US" dirty="0" smtClean="0"/>
              <a:t>&gt;</a:t>
            </a:r>
          </a:p>
          <a:p>
            <a:endParaRPr lang="en-US" dirty="0" smtClean="0"/>
          </a:p>
          <a:p>
            <a:r>
              <a:rPr lang="en-US" dirty="0" smtClean="0"/>
              <a:t>void </a:t>
            </a:r>
            <a:r>
              <a:rPr lang="en-US" dirty="0" err="1" smtClean="0"/>
              <a:t>DoIt</a:t>
            </a:r>
            <a:r>
              <a:rPr lang="en-US" dirty="0" smtClean="0"/>
              <a:t>(</a:t>
            </a:r>
            <a:r>
              <a:rPr lang="en-US" dirty="0" err="1" smtClean="0"/>
              <a:t>int</a:t>
            </a:r>
            <a:r>
              <a:rPr lang="en-US" dirty="0" smtClean="0"/>
              <a:t> x);</a:t>
            </a:r>
          </a:p>
          <a:p>
            <a:endParaRPr lang="en-US" dirty="0" smtClean="0"/>
          </a:p>
          <a:p>
            <a:r>
              <a:rPr lang="en-US" dirty="0" err="1" smtClean="0"/>
              <a:t>int</a:t>
            </a:r>
            <a:r>
              <a:rPr lang="en-US" dirty="0" smtClean="0"/>
              <a:t> main(void) {</a:t>
            </a:r>
          </a:p>
          <a:p>
            <a:pPr lvl="1"/>
            <a:r>
              <a:rPr lang="en-US" dirty="0" err="1" smtClean="0"/>
              <a:t>int</a:t>
            </a:r>
            <a:r>
              <a:rPr lang="en-US" dirty="0" smtClean="0"/>
              <a:t>  x;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x = 3;</a:t>
            </a:r>
          </a:p>
          <a:p>
            <a:pPr lvl="1"/>
            <a:r>
              <a:rPr lang="en-US" dirty="0" err="1" smtClean="0"/>
              <a:t>printf</a:t>
            </a:r>
            <a:r>
              <a:rPr lang="en-US" dirty="0" smtClean="0"/>
              <a:t>("Before calling function: %d\n", x);</a:t>
            </a:r>
          </a:p>
          <a:p>
            <a:pPr lvl="1"/>
            <a:r>
              <a:rPr lang="en-US" dirty="0" err="1" smtClean="0"/>
              <a:t>DoIt</a:t>
            </a:r>
            <a:r>
              <a:rPr lang="en-US" dirty="0" smtClean="0"/>
              <a:t>(x);</a:t>
            </a:r>
          </a:p>
          <a:p>
            <a:pPr lvl="1"/>
            <a:r>
              <a:rPr lang="en-US" dirty="0" err="1" smtClean="0"/>
              <a:t>printf</a:t>
            </a:r>
            <a:r>
              <a:rPr lang="en-US" dirty="0" smtClean="0"/>
              <a:t>("After calling function: %d\n", x);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return(0);</a:t>
            </a:r>
          </a:p>
          <a:p>
            <a:r>
              <a:rPr lang="en-US" dirty="0" smtClean="0"/>
              <a:t>}</a:t>
            </a:r>
          </a:p>
          <a:p>
            <a:endParaRPr lang="en-US" dirty="0" smtClean="0"/>
          </a:p>
          <a:p>
            <a:r>
              <a:rPr lang="en-US" dirty="0" smtClean="0"/>
              <a:t>void </a:t>
            </a:r>
            <a:r>
              <a:rPr lang="en-US" dirty="0" err="1" smtClean="0"/>
              <a:t>DoIt</a:t>
            </a:r>
            <a:r>
              <a:rPr lang="en-US" dirty="0" smtClean="0"/>
              <a:t>(</a:t>
            </a:r>
            <a:r>
              <a:rPr lang="en-US" dirty="0" err="1" smtClean="0"/>
              <a:t>int</a:t>
            </a:r>
            <a:r>
              <a:rPr lang="en-US" dirty="0" smtClean="0"/>
              <a:t> x) {</a:t>
            </a:r>
          </a:p>
          <a:p>
            <a:pPr lvl="1"/>
            <a:r>
              <a:rPr lang="en-US" dirty="0" smtClean="0"/>
              <a:t>x = 44;</a:t>
            </a:r>
          </a:p>
          <a:p>
            <a:pPr lvl="1"/>
            <a:r>
              <a:rPr lang="en-US" dirty="0" err="1" smtClean="0"/>
              <a:t>printf</a:t>
            </a:r>
            <a:r>
              <a:rPr lang="en-US" dirty="0" smtClean="0"/>
              <a:t>("Inside the function: %d\n", x);</a:t>
            </a:r>
          </a:p>
          <a:p>
            <a:r>
              <a:rPr lang="en-US" dirty="0" smtClean="0"/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5 – Scope of variable</a:t>
            </a:r>
            <a:endParaRPr lang="en-US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827584" y="1268760"/>
            <a:ext cx="5832648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#include &lt;</a:t>
            </a:r>
            <a:r>
              <a:rPr lang="en-US" dirty="0" err="1" smtClean="0"/>
              <a:t>stdio.h</a:t>
            </a:r>
            <a:r>
              <a:rPr lang="en-US" dirty="0" smtClean="0"/>
              <a:t>&gt;</a:t>
            </a:r>
          </a:p>
          <a:p>
            <a:endParaRPr lang="en-US" dirty="0" smtClean="0"/>
          </a:p>
          <a:p>
            <a:r>
              <a:rPr lang="en-US" dirty="0" smtClean="0"/>
              <a:t>void </a:t>
            </a:r>
            <a:r>
              <a:rPr lang="en-US" dirty="0" err="1" smtClean="0"/>
              <a:t>DoIt</a:t>
            </a:r>
            <a:r>
              <a:rPr lang="en-US" dirty="0" smtClean="0"/>
              <a:t>(</a:t>
            </a:r>
            <a:r>
              <a:rPr lang="en-US" dirty="0" err="1" smtClean="0"/>
              <a:t>int</a:t>
            </a:r>
            <a:r>
              <a:rPr lang="en-US" dirty="0" smtClean="0"/>
              <a:t> *x);</a:t>
            </a:r>
          </a:p>
          <a:p>
            <a:endParaRPr lang="en-US" dirty="0" smtClean="0"/>
          </a:p>
          <a:p>
            <a:r>
              <a:rPr lang="en-US" dirty="0" err="1" smtClean="0"/>
              <a:t>int</a:t>
            </a:r>
            <a:r>
              <a:rPr lang="en-US" dirty="0" smtClean="0"/>
              <a:t> main(void) {</a:t>
            </a:r>
          </a:p>
          <a:p>
            <a:pPr lvl="1"/>
            <a:r>
              <a:rPr lang="en-US" dirty="0" err="1" smtClean="0"/>
              <a:t>int</a:t>
            </a:r>
            <a:r>
              <a:rPr lang="en-US" dirty="0" smtClean="0"/>
              <a:t>  x;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x = 3;</a:t>
            </a:r>
          </a:p>
          <a:p>
            <a:pPr lvl="1"/>
            <a:r>
              <a:rPr lang="en-US" dirty="0" err="1" smtClean="0"/>
              <a:t>printf</a:t>
            </a:r>
            <a:r>
              <a:rPr lang="en-US" dirty="0" smtClean="0"/>
              <a:t>("Before calling function: %d\n", x);</a:t>
            </a:r>
          </a:p>
          <a:p>
            <a:pPr lvl="1"/>
            <a:r>
              <a:rPr lang="en-US" dirty="0" err="1" smtClean="0"/>
              <a:t>DoIt</a:t>
            </a:r>
            <a:r>
              <a:rPr lang="en-US" dirty="0" smtClean="0"/>
              <a:t>(&amp;x);</a:t>
            </a:r>
          </a:p>
          <a:p>
            <a:pPr lvl="1"/>
            <a:r>
              <a:rPr lang="en-US" dirty="0" err="1" smtClean="0"/>
              <a:t>printf</a:t>
            </a:r>
            <a:r>
              <a:rPr lang="en-US" dirty="0" smtClean="0"/>
              <a:t>("After calling function: %d\n", x);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return(0);</a:t>
            </a:r>
          </a:p>
          <a:p>
            <a:r>
              <a:rPr lang="en-US" dirty="0" smtClean="0"/>
              <a:t>}</a:t>
            </a:r>
          </a:p>
          <a:p>
            <a:endParaRPr lang="en-US" dirty="0" smtClean="0"/>
          </a:p>
          <a:p>
            <a:r>
              <a:rPr lang="en-US" dirty="0" smtClean="0"/>
              <a:t>void </a:t>
            </a:r>
            <a:r>
              <a:rPr lang="en-US" dirty="0" err="1" smtClean="0"/>
              <a:t>DoIt</a:t>
            </a:r>
            <a:r>
              <a:rPr lang="en-US" dirty="0" smtClean="0"/>
              <a:t>(</a:t>
            </a:r>
            <a:r>
              <a:rPr lang="en-US" dirty="0" err="1" smtClean="0"/>
              <a:t>int</a:t>
            </a:r>
            <a:r>
              <a:rPr lang="en-US" dirty="0" smtClean="0"/>
              <a:t> *x) {</a:t>
            </a:r>
          </a:p>
          <a:p>
            <a:pPr lvl="1"/>
            <a:r>
              <a:rPr lang="en-US" dirty="0" smtClean="0"/>
              <a:t>*x = 44;</a:t>
            </a:r>
          </a:p>
          <a:p>
            <a:pPr lvl="1"/>
            <a:r>
              <a:rPr lang="en-US" dirty="0" err="1" smtClean="0"/>
              <a:t>printf</a:t>
            </a:r>
            <a:r>
              <a:rPr lang="en-US" dirty="0" smtClean="0"/>
              <a:t>("Inside the function: %d\n", *x);</a:t>
            </a:r>
          </a:p>
          <a:p>
            <a:r>
              <a:rPr lang="en-US" dirty="0" smtClean="0"/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b="1" u="sng" dirty="0" smtClean="0"/>
              <a:t>Problem</a:t>
            </a:r>
            <a:r>
              <a:rPr lang="en-US" dirty="0" smtClean="0"/>
              <a:t>: Sort three numbers in ascending order</a:t>
            </a:r>
          </a:p>
          <a:p>
            <a:r>
              <a:rPr lang="en-US" b="1" u="sng" dirty="0" smtClean="0"/>
              <a:t>Analysis</a:t>
            </a:r>
            <a:r>
              <a:rPr lang="en-US" dirty="0" smtClean="0"/>
              <a:t>: Put minimum in 1</a:t>
            </a:r>
            <a:r>
              <a:rPr lang="en-US" baseline="30000" dirty="0" smtClean="0"/>
              <a:t>st</a:t>
            </a:r>
            <a:r>
              <a:rPr lang="en-US" dirty="0" smtClean="0"/>
              <a:t>, next minimum in 2</a:t>
            </a:r>
            <a:r>
              <a:rPr lang="en-US" baseline="30000" dirty="0" smtClean="0"/>
              <a:t>nd</a:t>
            </a:r>
            <a:r>
              <a:rPr lang="en-US" dirty="0" smtClean="0"/>
              <a:t> </a:t>
            </a:r>
          </a:p>
          <a:p>
            <a:r>
              <a:rPr lang="en-US" b="1" u="sng" dirty="0" smtClean="0"/>
              <a:t>Design</a:t>
            </a:r>
            <a:r>
              <a:rPr lang="en-US" dirty="0" smtClean="0"/>
              <a:t>: </a:t>
            </a:r>
          </a:p>
          <a:p>
            <a:pPr lvl="1"/>
            <a:r>
              <a:rPr lang="en-US" dirty="0" smtClean="0"/>
              <a:t>Compare 1</a:t>
            </a:r>
            <a:r>
              <a:rPr lang="en-US" baseline="30000" dirty="0" smtClean="0"/>
              <a:t>st</a:t>
            </a:r>
            <a:r>
              <a:rPr lang="en-US" dirty="0" smtClean="0"/>
              <a:t> &amp;2</a:t>
            </a:r>
            <a:r>
              <a:rPr lang="en-US" baseline="30000" dirty="0" smtClean="0"/>
              <a:t>nd</a:t>
            </a:r>
            <a:r>
              <a:rPr lang="en-US" dirty="0" smtClean="0"/>
              <a:t>, put smaller in 1</a:t>
            </a:r>
            <a:r>
              <a:rPr lang="en-US" baseline="30000" dirty="0" smtClean="0"/>
              <a:t>st</a:t>
            </a:r>
            <a:r>
              <a:rPr lang="en-US" dirty="0" smtClean="0"/>
              <a:t>, </a:t>
            </a:r>
          </a:p>
          <a:p>
            <a:pPr lvl="1"/>
            <a:r>
              <a:rPr lang="en-US" dirty="0" smtClean="0"/>
              <a:t>Compare 1</a:t>
            </a:r>
            <a:r>
              <a:rPr lang="en-US" baseline="30000" dirty="0" smtClean="0"/>
              <a:t>st</a:t>
            </a:r>
            <a:r>
              <a:rPr lang="en-US" dirty="0" smtClean="0"/>
              <a:t> &amp; 3</a:t>
            </a:r>
            <a:r>
              <a:rPr lang="en-US" baseline="30000" dirty="0" smtClean="0"/>
              <a:t>rd</a:t>
            </a:r>
            <a:r>
              <a:rPr lang="en-US" dirty="0" smtClean="0"/>
              <a:t>, put smaller in 1</a:t>
            </a:r>
            <a:r>
              <a:rPr lang="en-US" baseline="30000" dirty="0" smtClean="0"/>
              <a:t>st</a:t>
            </a:r>
            <a:r>
              <a:rPr lang="en-US" dirty="0" smtClean="0"/>
              <a:t>,</a:t>
            </a:r>
          </a:p>
          <a:p>
            <a:pPr lvl="1"/>
            <a:r>
              <a:rPr lang="en-US" dirty="0" smtClean="0"/>
              <a:t>Compare 2</a:t>
            </a:r>
            <a:r>
              <a:rPr lang="en-US" baseline="30000" dirty="0" smtClean="0"/>
              <a:t>nd</a:t>
            </a:r>
            <a:r>
              <a:rPr lang="en-US" dirty="0" smtClean="0"/>
              <a:t> &amp; 3</a:t>
            </a:r>
            <a:r>
              <a:rPr lang="en-US" baseline="30000" dirty="0" smtClean="0"/>
              <a:t>rd</a:t>
            </a:r>
            <a:r>
              <a:rPr lang="en-US" dirty="0" smtClean="0"/>
              <a:t>, put smaller in 2</a:t>
            </a:r>
            <a:r>
              <a:rPr lang="en-US" baseline="30000" dirty="0" smtClean="0"/>
              <a:t>nd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Use function for sort called </a:t>
            </a:r>
            <a:r>
              <a:rPr lang="en-US" b="1" i="1" dirty="0" err="1" smtClean="0"/>
              <a:t>MySort</a:t>
            </a:r>
            <a:r>
              <a:rPr lang="en-US" dirty="0" smtClean="0"/>
              <a:t> takes three pointers and sorts the contents.  Does not return a value</a:t>
            </a:r>
          </a:p>
          <a:p>
            <a:pPr lvl="1"/>
            <a:r>
              <a:rPr lang="en-US" dirty="0" smtClean="0"/>
              <a:t>Use a function for exchanging two values called </a:t>
            </a:r>
            <a:r>
              <a:rPr lang="en-US" b="1" i="1" dirty="0" err="1" smtClean="0"/>
              <a:t>xChange</a:t>
            </a:r>
            <a:r>
              <a:rPr lang="en-US" dirty="0" smtClean="0"/>
              <a:t> which takes two pointers and exchanges the contents.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608</TotalTime>
  <Words>928</Words>
  <Application>Microsoft Office PowerPoint</Application>
  <PresentationFormat>On-screen Show (4:3)</PresentationFormat>
  <Paragraphs>261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Pointers</vt:lpstr>
      <vt:lpstr>Values and Addresses</vt:lpstr>
      <vt:lpstr>Example 1</vt:lpstr>
      <vt:lpstr>Pointers</vt:lpstr>
      <vt:lpstr>Example 2</vt:lpstr>
      <vt:lpstr>Example 3</vt:lpstr>
      <vt:lpstr>Example 4 – Scope of variable</vt:lpstr>
      <vt:lpstr>Example 5 – Scope of variable</vt:lpstr>
      <vt:lpstr>Sort</vt:lpstr>
      <vt:lpstr>Sort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Sadik</dc:creator>
  <cp:lastModifiedBy>Sadik Esmelioglu</cp:lastModifiedBy>
  <cp:revision>22</cp:revision>
  <dcterms:created xsi:type="dcterms:W3CDTF">2014-02-23T17:56:59Z</dcterms:created>
  <dcterms:modified xsi:type="dcterms:W3CDTF">2014-03-05T09:27:28Z</dcterms:modified>
</cp:coreProperties>
</file>