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6" r:id="rId5"/>
    <p:sldId id="267" r:id="rId6"/>
    <p:sldId id="269" r:id="rId7"/>
    <p:sldId id="270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761AB-2BE7-454B-8DBE-8D8105E879C7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Pointers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Value, Address, and Pointer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Code</a:t>
            </a:r>
            <a:r>
              <a:rPr lang="en-US" dirty="0" smtClean="0"/>
              <a:t>:</a:t>
            </a:r>
          </a:p>
          <a:p>
            <a:r>
              <a:rPr lang="en-US" b="1" u="sng" dirty="0" smtClean="0"/>
              <a:t>Test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Try 1 2 3 </a:t>
            </a:r>
            <a:r>
              <a:rPr lang="en-US" dirty="0" smtClean="0">
                <a:sym typeface="Wingdings" pitchFamily="2" charset="2"/>
              </a:rPr>
              <a:t> output 1 2 3</a:t>
            </a:r>
            <a:endParaRPr lang="en-US" dirty="0" smtClean="0"/>
          </a:p>
          <a:p>
            <a:pPr lvl="1"/>
            <a:r>
              <a:rPr lang="en-US" dirty="0" smtClean="0"/>
              <a:t>Try 3 2 1 </a:t>
            </a:r>
            <a:r>
              <a:rPr lang="en-US" dirty="0" smtClean="0">
                <a:sym typeface="Wingdings" pitchFamily="2" charset="2"/>
              </a:rPr>
              <a:t> output 1 2 3</a:t>
            </a:r>
            <a:endParaRPr lang="en-US" dirty="0" smtClean="0"/>
          </a:p>
          <a:p>
            <a:pPr lvl="1"/>
            <a:r>
              <a:rPr lang="en-US" dirty="0" smtClean="0"/>
              <a:t>Try 5 8 2 </a:t>
            </a:r>
            <a:r>
              <a:rPr lang="en-US" dirty="0" smtClean="0">
                <a:sym typeface="Wingdings" pitchFamily="2" charset="2"/>
              </a:rPr>
              <a:t> output 2 5 8</a:t>
            </a:r>
            <a:endParaRPr lang="en-US" dirty="0" smtClean="0"/>
          </a:p>
          <a:p>
            <a:pPr lvl="1"/>
            <a:r>
              <a:rPr lang="en-US" dirty="0" smtClean="0"/>
              <a:t>Try 8 2 5 </a:t>
            </a:r>
            <a:r>
              <a:rPr lang="en-US" dirty="0" smtClean="0">
                <a:sym typeface="Wingdings" pitchFamily="2" charset="2"/>
              </a:rPr>
              <a:t> output 2 5 8</a:t>
            </a:r>
          </a:p>
          <a:p>
            <a:r>
              <a:rPr lang="en-US" b="1" u="sng" dirty="0" smtClean="0">
                <a:sym typeface="Wingdings" pitchFamily="2" charset="2"/>
              </a:rPr>
              <a:t>Maintain</a:t>
            </a:r>
            <a:r>
              <a:rPr lang="en-US" dirty="0" smtClean="0">
                <a:sym typeface="Wingdings" pitchFamily="2" charset="2"/>
              </a:rPr>
              <a:t>: Correct errors, make improvements, add new functionality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Values and Addresses</a:t>
            </a:r>
            <a:endParaRPr lang="en-US" dirty="0"/>
          </a:p>
        </p:txBody>
      </p:sp>
      <p:graphicFrame>
        <p:nvGraphicFramePr>
          <p:cNvPr id="13" name="Content Placeholder 4"/>
          <p:cNvGraphicFramePr>
            <a:graphicFrameLocks noGrp="1"/>
          </p:cNvGraphicFramePr>
          <p:nvPr>
            <p:ph idx="1"/>
          </p:nvPr>
        </p:nvGraphicFramePr>
        <p:xfrm>
          <a:off x="6084168" y="1124744"/>
          <a:ext cx="1440160" cy="5288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48743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  <a:endParaRPr lang="en-US" sz="105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7723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0" y="1124744"/>
          <a:ext cx="1440160" cy="52902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518400">
                <a:tc>
                  <a:txBody>
                    <a:bodyPr/>
                    <a:lstStyle/>
                    <a:p>
                      <a:pPr algn="ctr"/>
                      <a:r>
                        <a:rPr lang="en-US" sz="105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ctr"/>
                      <a:r>
                        <a:rPr lang="en-US" sz="105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ctr"/>
                      <a:r>
                        <a:rPr lang="en-US" sz="105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05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70000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70004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70008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70012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70016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70020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70024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70028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algn="ctr"/>
                      <a:r>
                        <a:rPr lang="en-US" sz="105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ctr"/>
                      <a:r>
                        <a:rPr lang="en-US" sz="105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95536" y="126876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x, y, z;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79912" y="227687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79912" y="177281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x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779912" y="278092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z</a:t>
            </a:r>
            <a:endParaRPr lang="en-US" dirty="0"/>
          </a:p>
        </p:txBody>
      </p:sp>
      <p:graphicFrame>
        <p:nvGraphicFramePr>
          <p:cNvPr id="1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84168" y="1124744"/>
          <a:ext cx="1440160" cy="5288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48743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  <a:endParaRPr lang="en-US" sz="105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7723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Content Placeholder 4"/>
          <p:cNvGraphicFramePr>
            <a:graphicFrameLocks noGrp="1"/>
          </p:cNvGraphicFramePr>
          <p:nvPr>
            <p:ph idx="1"/>
          </p:nvPr>
        </p:nvGraphicFramePr>
        <p:xfrm>
          <a:off x="6084168" y="1124744"/>
          <a:ext cx="1440160" cy="5288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48743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  <a:endParaRPr lang="en-US" sz="105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7723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Content Placeholder 4"/>
          <p:cNvGraphicFramePr>
            <a:graphicFrameLocks noGrp="1"/>
          </p:cNvGraphicFramePr>
          <p:nvPr>
            <p:ph idx="1"/>
          </p:nvPr>
        </p:nvGraphicFramePr>
        <p:xfrm>
          <a:off x="6084168" y="1124744"/>
          <a:ext cx="1440160" cy="5288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48743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  <a:endParaRPr lang="en-US" sz="105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7723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95536" y="3356992"/>
            <a:ext cx="2088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values  of  x, y, and z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 x is 5</a:t>
            </a:r>
          </a:p>
          <a:p>
            <a:pPr marL="457200" lvl="2">
              <a:buFont typeface="Wingdings" pitchFamily="2" charset="2"/>
              <a:buChar char="q"/>
            </a:pPr>
            <a:r>
              <a:rPr lang="en-US" dirty="0" smtClean="0"/>
              <a:t> y is 10</a:t>
            </a:r>
          </a:p>
          <a:p>
            <a:pPr marL="457200" lvl="2">
              <a:buFont typeface="Wingdings" pitchFamily="2" charset="2"/>
              <a:buChar char="q"/>
            </a:pPr>
            <a:r>
              <a:rPr lang="en-US" dirty="0" smtClean="0"/>
              <a:t> z is 15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5536" y="4653136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addresses  of  x, y, and z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  &amp;x is 70000</a:t>
            </a:r>
          </a:p>
          <a:p>
            <a:pPr marL="457200" lvl="2">
              <a:buFont typeface="Wingdings" pitchFamily="2" charset="2"/>
              <a:buChar char="q"/>
            </a:pPr>
            <a:r>
              <a:rPr lang="en-US" dirty="0" smtClean="0"/>
              <a:t>  &amp;y is 70004</a:t>
            </a:r>
          </a:p>
          <a:p>
            <a:pPr marL="457200" lvl="2">
              <a:buFont typeface="Wingdings" pitchFamily="2" charset="2"/>
              <a:buChar char="q"/>
            </a:pPr>
            <a:r>
              <a:rPr lang="en-US" dirty="0" smtClean="0"/>
              <a:t>  &amp;z is 70008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7544" y="170080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= 5;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7544" y="206084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x + 5;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7544" y="24208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 = y + 5;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4" grpId="0"/>
      <p:bldP spid="19" grpId="0"/>
      <p:bldP spid="20" grpId="0"/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1268760"/>
            <a:ext cx="5832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endParaRPr lang="en-US" dirty="0" smtClean="0"/>
          </a:p>
          <a:p>
            <a:r>
              <a:rPr lang="en-US" dirty="0" err="1" smtClean="0"/>
              <a:t>int</a:t>
            </a:r>
            <a:r>
              <a:rPr lang="en-US" dirty="0" smtClean="0"/>
              <a:t> main(void) {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x, y, z;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x = 5;</a:t>
            </a:r>
          </a:p>
          <a:p>
            <a:pPr lvl="1"/>
            <a:r>
              <a:rPr lang="en-US" dirty="0" smtClean="0"/>
              <a:t>y = 10;</a:t>
            </a:r>
          </a:p>
          <a:p>
            <a:pPr lvl="1"/>
            <a:r>
              <a:rPr lang="en-US" dirty="0" smtClean="0"/>
              <a:t>z = x + y;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value of x is: %3d\n", x);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value of y is: %3d\n", y);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value of z is: %3d\n", z);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("\n");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address of x is: %d\n", &amp;x);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address of y is: %d\n", &amp;y);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address of z is: %d\n", &amp;z);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return(0);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</a:t>
            </a:r>
            <a:endParaRPr lang="en-US" dirty="0"/>
          </a:p>
        </p:txBody>
      </p:sp>
      <p:graphicFrame>
        <p:nvGraphicFramePr>
          <p:cNvPr id="13" name="Content Placeholder 4"/>
          <p:cNvGraphicFramePr>
            <a:graphicFrameLocks noGrp="1"/>
          </p:cNvGraphicFramePr>
          <p:nvPr>
            <p:ph idx="1"/>
          </p:nvPr>
        </p:nvGraphicFramePr>
        <p:xfrm>
          <a:off x="6084168" y="1124744"/>
          <a:ext cx="1440160" cy="5288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48743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  <a:endParaRPr lang="en-US" sz="105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70000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70004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7723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0" y="1124744"/>
          <a:ext cx="1440160" cy="52902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518400">
                <a:tc>
                  <a:txBody>
                    <a:bodyPr/>
                    <a:lstStyle/>
                    <a:p>
                      <a:pPr algn="ctr"/>
                      <a:r>
                        <a:rPr lang="en-US" sz="105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ctr"/>
                      <a:r>
                        <a:rPr lang="en-US" sz="105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ctr"/>
                      <a:r>
                        <a:rPr lang="en-US" sz="105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05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70000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70004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70008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70012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70016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70020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70024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70028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algn="ctr"/>
                      <a:r>
                        <a:rPr lang="en-US" sz="105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ctr"/>
                      <a:r>
                        <a:rPr lang="en-US" sz="105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95536" y="126876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*p, *q;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79912" y="227687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79912" y="177281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x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779912" y="278092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z</a:t>
            </a:r>
            <a:endParaRPr lang="en-US" dirty="0"/>
          </a:p>
        </p:txBody>
      </p:sp>
      <p:graphicFrame>
        <p:nvGraphicFramePr>
          <p:cNvPr id="1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84168" y="1124744"/>
          <a:ext cx="1440160" cy="5288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48743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  <a:endParaRPr lang="en-US" sz="105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70000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70004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7723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Content Placeholder 4"/>
          <p:cNvGraphicFramePr>
            <a:graphicFrameLocks noGrp="1"/>
          </p:cNvGraphicFramePr>
          <p:nvPr>
            <p:ph idx="1"/>
          </p:nvPr>
        </p:nvGraphicFramePr>
        <p:xfrm>
          <a:off x="6084168" y="1124744"/>
          <a:ext cx="1440160" cy="5288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48743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  <a:endParaRPr lang="en-US" sz="105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70000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7723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Content Placeholder 4"/>
          <p:cNvGraphicFramePr>
            <a:graphicFrameLocks noGrp="1"/>
          </p:cNvGraphicFramePr>
          <p:nvPr>
            <p:ph idx="1"/>
          </p:nvPr>
        </p:nvGraphicFramePr>
        <p:xfrm>
          <a:off x="6084168" y="1124744"/>
          <a:ext cx="1440160" cy="5288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48743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  <a:endParaRPr lang="en-US" sz="105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7723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95536" y="292494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values  of  p and q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7544" y="170080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 = &amp;x;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7544" y="206084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 = &amp;y;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7544" y="24208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 = *p + *q + 3;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779912" y="328498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779912" y="378904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q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23528" y="3212976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q"/>
            </a:pPr>
            <a:r>
              <a:rPr lang="en-US" dirty="0" smtClean="0"/>
              <a:t> p is 70000</a:t>
            </a:r>
          </a:p>
          <a:p>
            <a:pPr marL="457200" lvl="2">
              <a:buFont typeface="Wingdings" pitchFamily="2" charset="2"/>
              <a:buChar char="q"/>
            </a:pPr>
            <a:r>
              <a:rPr lang="en-US" dirty="0" smtClean="0"/>
              <a:t> q is 70004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95536" y="386104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addresses  of  p and q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3528" y="4221088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q"/>
            </a:pPr>
            <a:r>
              <a:rPr lang="en-US" dirty="0" smtClean="0"/>
              <a:t>  &amp;p is 70012</a:t>
            </a:r>
          </a:p>
          <a:p>
            <a:pPr marL="457200" lvl="2">
              <a:buFont typeface="Wingdings" pitchFamily="2" charset="2"/>
              <a:buChar char="q"/>
            </a:pPr>
            <a:r>
              <a:rPr lang="en-US" dirty="0" smtClean="0"/>
              <a:t>  </a:t>
            </a:r>
            <a:r>
              <a:rPr lang="en-US" dirty="0" smtClean="0"/>
              <a:t>&amp;q</a:t>
            </a:r>
            <a:r>
              <a:rPr lang="en-US" dirty="0" smtClean="0"/>
              <a:t> </a:t>
            </a:r>
            <a:r>
              <a:rPr lang="en-US" dirty="0" smtClean="0"/>
              <a:t>is 70016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5536" y="494116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values pointed by p and q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23528" y="5229200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q"/>
            </a:pPr>
            <a:r>
              <a:rPr lang="en-US" dirty="0" smtClean="0"/>
              <a:t>  *p is 5</a:t>
            </a:r>
          </a:p>
          <a:p>
            <a:pPr marL="457200" lvl="2">
              <a:buFont typeface="Wingdings" pitchFamily="2" charset="2"/>
              <a:buChar char="q"/>
            </a:pPr>
            <a:r>
              <a:rPr lang="en-US" dirty="0" smtClean="0"/>
              <a:t>  *q is 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4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7584" y="1268760"/>
            <a:ext cx="30243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endParaRPr lang="en-US" dirty="0" smtClean="0"/>
          </a:p>
          <a:p>
            <a:r>
              <a:rPr lang="en-US" dirty="0" err="1" smtClean="0"/>
              <a:t>int</a:t>
            </a:r>
            <a:r>
              <a:rPr lang="en-US" dirty="0" smtClean="0"/>
              <a:t> main(void) {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x, y, z;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*p, *q;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x = 5;</a:t>
            </a:r>
          </a:p>
          <a:p>
            <a:pPr lvl="1"/>
            <a:r>
              <a:rPr lang="en-US" dirty="0" smtClean="0"/>
              <a:t>y = 10;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 = &amp;x;</a:t>
            </a:r>
          </a:p>
          <a:p>
            <a:pPr lvl="1"/>
            <a:r>
              <a:rPr lang="en-US" dirty="0" smtClean="0"/>
              <a:t>q = &amp;y;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z = *p + *q + 3;</a:t>
            </a:r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139952" y="1196752"/>
            <a:ext cx="46085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address of x is: %d\n", &amp;x);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address of y is: %d\n", &amp;y);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("\n");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value of p is: %3d\n", p);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value of q is: %3d\n", q);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("\n");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value of x is: %3d\n", x);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value of y is: %3d\n", y);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("\n");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value of x is: %3d\n", *p);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value of y is: %3d\n", *q);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("\n");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value of z is: %3d\n", z);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return(0);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7584" y="1268760"/>
            <a:ext cx="48245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 x, y;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*</a:t>
            </a:r>
            <a:r>
              <a:rPr lang="en-US" dirty="0" err="1" smtClean="0"/>
              <a:t>px</a:t>
            </a:r>
            <a:r>
              <a:rPr lang="en-US" dirty="0" smtClean="0"/>
              <a:t>, *</a:t>
            </a:r>
            <a:r>
              <a:rPr lang="en-US" dirty="0" err="1" smtClean="0"/>
              <a:t>py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x = 3;</a:t>
            </a:r>
          </a:p>
          <a:p>
            <a:r>
              <a:rPr lang="en-US" dirty="0" smtClean="0"/>
              <a:t>y = 5;</a:t>
            </a:r>
          </a:p>
          <a:p>
            <a:endParaRPr lang="en-US" dirty="0" smtClean="0"/>
          </a:p>
          <a:p>
            <a:r>
              <a:rPr lang="en-US" dirty="0" err="1" smtClean="0"/>
              <a:t>px</a:t>
            </a:r>
            <a:r>
              <a:rPr lang="en-US" dirty="0" smtClean="0"/>
              <a:t> = &amp;x;</a:t>
            </a:r>
          </a:p>
          <a:p>
            <a:r>
              <a:rPr lang="en-US" dirty="0" err="1" smtClean="0"/>
              <a:t>py</a:t>
            </a:r>
            <a:r>
              <a:rPr lang="en-US" dirty="0" smtClean="0"/>
              <a:t> = &amp;y</a:t>
            </a:r>
          </a:p>
          <a:p>
            <a:endParaRPr lang="en-US" dirty="0" smtClean="0"/>
          </a:p>
          <a:p>
            <a:r>
              <a:rPr lang="en-US" dirty="0" err="1" smtClean="0"/>
              <a:t>printf</a:t>
            </a:r>
            <a:r>
              <a:rPr lang="en-US" dirty="0" smtClean="0"/>
              <a:t>(“%d”, *</a:t>
            </a:r>
            <a:r>
              <a:rPr lang="en-US" dirty="0" err="1" smtClean="0"/>
              <a:t>px</a:t>
            </a:r>
            <a:r>
              <a:rPr lang="en-US" dirty="0" smtClean="0"/>
              <a:t>);</a:t>
            </a:r>
          </a:p>
          <a:p>
            <a:endParaRPr lang="en-US" dirty="0" smtClean="0"/>
          </a:p>
          <a:p>
            <a:r>
              <a:rPr lang="en-US" dirty="0" smtClean="0"/>
              <a:t>*</a:t>
            </a:r>
            <a:r>
              <a:rPr lang="en-US" dirty="0" err="1" smtClean="0"/>
              <a:t>px</a:t>
            </a:r>
            <a:r>
              <a:rPr lang="en-US" dirty="0" smtClean="0"/>
              <a:t> = 1;</a:t>
            </a:r>
          </a:p>
          <a:p>
            <a:r>
              <a:rPr lang="en-US" dirty="0" err="1" smtClean="0"/>
              <a:t>printf</a:t>
            </a:r>
            <a:r>
              <a:rPr lang="en-US" dirty="0" smtClean="0"/>
              <a:t>(“%d”, *</a:t>
            </a:r>
            <a:r>
              <a:rPr lang="en-US" dirty="0" err="1" smtClean="0"/>
              <a:t>px</a:t>
            </a:r>
            <a:r>
              <a:rPr lang="en-US" dirty="0" smtClean="0"/>
              <a:t>);</a:t>
            </a:r>
          </a:p>
          <a:p>
            <a:endParaRPr lang="en-US" dirty="0" smtClean="0"/>
          </a:p>
          <a:p>
            <a:r>
              <a:rPr lang="en-US" dirty="0" smtClean="0"/>
              <a:t>*</a:t>
            </a:r>
            <a:r>
              <a:rPr lang="en-US" dirty="0" err="1" smtClean="0"/>
              <a:t>py</a:t>
            </a:r>
            <a:r>
              <a:rPr lang="en-US" dirty="0" smtClean="0"/>
              <a:t> = 7;</a:t>
            </a:r>
          </a:p>
          <a:p>
            <a:r>
              <a:rPr lang="en-US" dirty="0" err="1" smtClean="0"/>
              <a:t>py</a:t>
            </a:r>
            <a:r>
              <a:rPr lang="en-US" dirty="0" smtClean="0"/>
              <a:t> = </a:t>
            </a:r>
            <a:r>
              <a:rPr lang="en-US" dirty="0" err="1" smtClean="0"/>
              <a:t>px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printf</a:t>
            </a:r>
            <a:r>
              <a:rPr lang="en-US" dirty="0" smtClean="0"/>
              <a:t>(“%d”, *</a:t>
            </a:r>
            <a:r>
              <a:rPr lang="en-US" dirty="0" err="1" smtClean="0"/>
              <a:t>px</a:t>
            </a:r>
            <a:r>
              <a:rPr lang="en-US" dirty="0" smtClean="0"/>
              <a:t>);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 – Scope of variable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7584" y="1268760"/>
            <a:ext cx="5832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endParaRPr lang="en-US" dirty="0" smtClean="0"/>
          </a:p>
          <a:p>
            <a:r>
              <a:rPr lang="en-US" dirty="0" smtClean="0"/>
              <a:t>void </a:t>
            </a:r>
            <a:r>
              <a:rPr lang="en-US" dirty="0" err="1" smtClean="0"/>
              <a:t>DoIt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x);</a:t>
            </a:r>
          </a:p>
          <a:p>
            <a:endParaRPr lang="en-US" dirty="0" smtClean="0"/>
          </a:p>
          <a:p>
            <a:r>
              <a:rPr lang="en-US" dirty="0" err="1" smtClean="0"/>
              <a:t>int</a:t>
            </a:r>
            <a:r>
              <a:rPr lang="en-US" dirty="0" smtClean="0"/>
              <a:t> main(void) {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 x;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x = 3;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("Before calling function: %d\n", x);</a:t>
            </a:r>
          </a:p>
          <a:p>
            <a:pPr lvl="1"/>
            <a:r>
              <a:rPr lang="en-US" dirty="0" err="1" smtClean="0"/>
              <a:t>DoIt</a:t>
            </a:r>
            <a:r>
              <a:rPr lang="en-US" dirty="0" smtClean="0"/>
              <a:t>(x);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("After calling function: %d\n", x);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return(0);</a:t>
            </a:r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dirty="0" smtClean="0"/>
              <a:t>void </a:t>
            </a:r>
            <a:r>
              <a:rPr lang="en-US" dirty="0" err="1" smtClean="0"/>
              <a:t>DoIt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x) {</a:t>
            </a:r>
          </a:p>
          <a:p>
            <a:pPr lvl="1"/>
            <a:r>
              <a:rPr lang="en-US" dirty="0" smtClean="0"/>
              <a:t>x = 44;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("Inside the function: %d\n", x);</a:t>
            </a:r>
          </a:p>
          <a:p>
            <a:r>
              <a:rPr lang="en-US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5 – Scope of variable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7584" y="1268760"/>
            <a:ext cx="5832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endParaRPr lang="en-US" dirty="0" smtClean="0"/>
          </a:p>
          <a:p>
            <a:r>
              <a:rPr lang="en-US" dirty="0" smtClean="0"/>
              <a:t>void </a:t>
            </a:r>
            <a:r>
              <a:rPr lang="en-US" dirty="0" err="1" smtClean="0"/>
              <a:t>DoIt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*x);</a:t>
            </a:r>
          </a:p>
          <a:p>
            <a:endParaRPr lang="en-US" dirty="0" smtClean="0"/>
          </a:p>
          <a:p>
            <a:r>
              <a:rPr lang="en-US" dirty="0" err="1" smtClean="0"/>
              <a:t>int</a:t>
            </a:r>
            <a:r>
              <a:rPr lang="en-US" dirty="0" smtClean="0"/>
              <a:t> main(void) {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 x;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x = 3;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("Before calling function: %d\n", x);</a:t>
            </a:r>
          </a:p>
          <a:p>
            <a:pPr lvl="1"/>
            <a:r>
              <a:rPr lang="en-US" dirty="0" err="1" smtClean="0"/>
              <a:t>DoIt</a:t>
            </a:r>
            <a:r>
              <a:rPr lang="en-US" dirty="0" smtClean="0"/>
              <a:t>(&amp;x);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("After calling function: %d\n", x);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return(0);</a:t>
            </a:r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dirty="0" smtClean="0"/>
              <a:t>void </a:t>
            </a:r>
            <a:r>
              <a:rPr lang="en-US" dirty="0" err="1" smtClean="0"/>
              <a:t>DoIt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*x) {</a:t>
            </a:r>
          </a:p>
          <a:p>
            <a:pPr lvl="1"/>
            <a:r>
              <a:rPr lang="en-US" dirty="0" smtClean="0"/>
              <a:t>*x = 44;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("Inside the function: %d\n", *x);</a:t>
            </a:r>
          </a:p>
          <a:p>
            <a:r>
              <a:rPr lang="en-US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u="sng" dirty="0" smtClean="0"/>
              <a:t>Problem</a:t>
            </a:r>
            <a:r>
              <a:rPr lang="en-US" dirty="0" smtClean="0"/>
              <a:t>: Sort three numbers in ascending order</a:t>
            </a:r>
          </a:p>
          <a:p>
            <a:r>
              <a:rPr lang="en-US" b="1" u="sng" dirty="0" smtClean="0"/>
              <a:t>Analysis</a:t>
            </a:r>
            <a:r>
              <a:rPr lang="en-US" dirty="0" smtClean="0"/>
              <a:t>: Put minimum in 1</a:t>
            </a:r>
            <a:r>
              <a:rPr lang="en-US" baseline="30000" dirty="0" smtClean="0"/>
              <a:t>st</a:t>
            </a:r>
            <a:r>
              <a:rPr lang="en-US" dirty="0" smtClean="0"/>
              <a:t>, next minimum in 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</a:p>
          <a:p>
            <a:r>
              <a:rPr lang="en-US" b="1" u="sng" dirty="0" smtClean="0"/>
              <a:t>Design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Compare 1</a:t>
            </a:r>
            <a:r>
              <a:rPr lang="en-US" baseline="30000" dirty="0" smtClean="0"/>
              <a:t>st</a:t>
            </a:r>
            <a:r>
              <a:rPr lang="en-US" dirty="0" smtClean="0"/>
              <a:t> &amp;2</a:t>
            </a:r>
            <a:r>
              <a:rPr lang="en-US" baseline="30000" dirty="0" smtClean="0"/>
              <a:t>nd</a:t>
            </a:r>
            <a:r>
              <a:rPr lang="en-US" dirty="0" smtClean="0"/>
              <a:t>, put smaller in 1</a:t>
            </a:r>
            <a:r>
              <a:rPr lang="en-US" baseline="30000" dirty="0" smtClean="0"/>
              <a:t>st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Compare 1</a:t>
            </a:r>
            <a:r>
              <a:rPr lang="en-US" baseline="30000" dirty="0" smtClean="0"/>
              <a:t>st</a:t>
            </a:r>
            <a:r>
              <a:rPr lang="en-US" dirty="0" smtClean="0"/>
              <a:t> &amp; 3</a:t>
            </a:r>
            <a:r>
              <a:rPr lang="en-US" baseline="30000" dirty="0" smtClean="0"/>
              <a:t>rd</a:t>
            </a:r>
            <a:r>
              <a:rPr lang="en-US" dirty="0" smtClean="0"/>
              <a:t>, put smaller in 1</a:t>
            </a:r>
            <a:r>
              <a:rPr lang="en-US" baseline="30000" dirty="0" smtClean="0"/>
              <a:t>st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Compare 2</a:t>
            </a:r>
            <a:r>
              <a:rPr lang="en-US" baseline="30000" dirty="0" smtClean="0"/>
              <a:t>nd</a:t>
            </a:r>
            <a:r>
              <a:rPr lang="en-US" dirty="0" smtClean="0"/>
              <a:t> &amp; 3</a:t>
            </a:r>
            <a:r>
              <a:rPr lang="en-US" baseline="30000" dirty="0" smtClean="0"/>
              <a:t>rd</a:t>
            </a:r>
            <a:r>
              <a:rPr lang="en-US" dirty="0" smtClean="0"/>
              <a:t>, put smaller in 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Use function for sort called </a:t>
            </a:r>
            <a:r>
              <a:rPr lang="en-US" b="1" i="1" dirty="0" err="1" smtClean="0"/>
              <a:t>MySort</a:t>
            </a:r>
            <a:r>
              <a:rPr lang="en-US" dirty="0" smtClean="0"/>
              <a:t> takes three pointers and sorts the contents.  Does not return a value</a:t>
            </a:r>
          </a:p>
          <a:p>
            <a:pPr lvl="1"/>
            <a:r>
              <a:rPr lang="en-US" dirty="0" smtClean="0"/>
              <a:t>Use a function for exchanging two values called </a:t>
            </a:r>
            <a:r>
              <a:rPr lang="en-US" b="1" i="1" dirty="0" err="1" smtClean="0"/>
              <a:t>xChange</a:t>
            </a:r>
            <a:r>
              <a:rPr lang="en-US" dirty="0" smtClean="0"/>
              <a:t> which takes two pointers and exchanges the contents.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928</Words>
  <Application>Microsoft Office PowerPoint</Application>
  <PresentationFormat>On-screen Show (4:3)</PresentationFormat>
  <Paragraphs>261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Pointers</vt:lpstr>
      <vt:lpstr>Values and Addresses</vt:lpstr>
      <vt:lpstr>Example 1</vt:lpstr>
      <vt:lpstr>Pointers</vt:lpstr>
      <vt:lpstr>Example 2</vt:lpstr>
      <vt:lpstr>Example 3</vt:lpstr>
      <vt:lpstr>Example 4 – Scope of variable</vt:lpstr>
      <vt:lpstr>Example 5 – Scope of variable</vt:lpstr>
      <vt:lpstr>Sort</vt:lpstr>
      <vt:lpstr>Sort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Sadik</dc:creator>
  <cp:lastModifiedBy>Sadik Esmelioglu</cp:lastModifiedBy>
  <cp:revision>22</cp:revision>
  <dcterms:created xsi:type="dcterms:W3CDTF">2014-02-23T17:56:59Z</dcterms:created>
  <dcterms:modified xsi:type="dcterms:W3CDTF">2014-03-05T09:27:28Z</dcterms:modified>
</cp:coreProperties>
</file>