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4" r:id="rId4"/>
    <p:sldId id="282" r:id="rId5"/>
    <p:sldId id="279" r:id="rId6"/>
    <p:sldId id="262" r:id="rId7"/>
    <p:sldId id="275" r:id="rId8"/>
    <p:sldId id="280" r:id="rId9"/>
    <p:sldId id="281" r:id="rId10"/>
    <p:sldId id="277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595" autoAdjust="0"/>
  </p:normalViewPr>
  <p:slideViewPr>
    <p:cSldViewPr>
      <p:cViewPr>
        <p:scale>
          <a:sx n="70" d="100"/>
          <a:sy n="70" d="100"/>
        </p:scale>
        <p:origin x="-107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61AB-2BE7-454B-8DBE-8D8105E879C7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Name, Index, Address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</a:t>
            </a:r>
            <a:r>
              <a:rPr lang="en-US" dirty="0" smtClean="0"/>
              <a:t>&amp;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x[60]; /* 60 integers from x[0] to x[59] */</a:t>
            </a:r>
          </a:p>
          <a:p>
            <a:pPr lvl="1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/* Fill array */</a:t>
            </a:r>
          </a:p>
          <a:p>
            <a:pPr lvl="1">
              <a:buNone/>
            </a:pPr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&lt;60;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lvl="2"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("Enter array element %2d:  ", 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pPr lvl="2">
              <a:buNone/>
            </a:pPr>
            <a:r>
              <a:rPr lang="en-US" dirty="0" err="1" smtClean="0"/>
              <a:t>scanf</a:t>
            </a:r>
            <a:r>
              <a:rPr lang="en-US" dirty="0" smtClean="0"/>
              <a:t>("%d", &amp;x[</a:t>
            </a:r>
            <a:r>
              <a:rPr lang="en-US" dirty="0" err="1" smtClean="0"/>
              <a:t>i</a:t>
            </a:r>
            <a:r>
              <a:rPr lang="en-US" dirty="0" smtClean="0"/>
              <a:t>]);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/* Print array */</a:t>
            </a:r>
          </a:p>
          <a:p>
            <a:pPr lvl="1">
              <a:buNone/>
            </a:pPr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&lt;60;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lvl="2"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("Array Element %2d is %3d\n", </a:t>
            </a:r>
            <a:r>
              <a:rPr lang="en-US" dirty="0" err="1" smtClean="0"/>
              <a:t>i</a:t>
            </a:r>
            <a:r>
              <a:rPr lang="en-US" dirty="0" smtClean="0"/>
              <a:t>, x[</a:t>
            </a:r>
            <a:r>
              <a:rPr lang="en-US" dirty="0" err="1" smtClean="0"/>
              <a:t>i</a:t>
            </a:r>
            <a:r>
              <a:rPr lang="en-US" dirty="0" smtClean="0"/>
              <a:t>]);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</a:t>
            </a:r>
            <a:r>
              <a:rPr lang="en-US" dirty="0" smtClean="0"/>
              <a:t>&amp;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0668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/>
              <a:t>#include &lt;</a:t>
            </a:r>
            <a:r>
              <a:rPr lang="en-US" sz="1600" dirty="0" err="1" smtClean="0"/>
              <a:t>stdio.h</a:t>
            </a:r>
            <a:r>
              <a:rPr lang="en-US" sz="1600" dirty="0" smtClean="0"/>
              <a:t>&gt;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void </a:t>
            </a:r>
            <a:r>
              <a:rPr lang="en-US" sz="1600" dirty="0" err="1" smtClean="0"/>
              <a:t>FillArray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n); </a:t>
            </a:r>
          </a:p>
          <a:p>
            <a:pPr>
              <a:buNone/>
            </a:pPr>
            <a:r>
              <a:rPr lang="en-US" sz="1600" dirty="0" smtClean="0"/>
              <a:t>void </a:t>
            </a:r>
            <a:r>
              <a:rPr lang="en-US" sz="1600" dirty="0" err="1" smtClean="0"/>
              <a:t>PrntArray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n);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err="1" smtClean="0"/>
              <a:t>int</a:t>
            </a:r>
            <a:r>
              <a:rPr lang="en-US" sz="1600" dirty="0" smtClean="0"/>
              <a:t> main(void) {</a:t>
            </a:r>
          </a:p>
          <a:p>
            <a:pPr lvl="1">
              <a:buNone/>
            </a:pPr>
            <a:r>
              <a:rPr lang="en-US" sz="1600" dirty="0" err="1" smtClean="0"/>
              <a:t>int</a:t>
            </a:r>
            <a:r>
              <a:rPr lang="en-US" sz="1600" dirty="0" smtClean="0"/>
              <a:t> x[60]; </a:t>
            </a:r>
          </a:p>
          <a:p>
            <a:pPr lvl="1">
              <a:buNone/>
            </a:pPr>
            <a:endParaRPr lang="en-US" sz="1600" dirty="0" smtClean="0"/>
          </a:p>
          <a:p>
            <a:pPr lvl="1">
              <a:buNone/>
            </a:pPr>
            <a:r>
              <a:rPr lang="en-US" sz="1600" dirty="0" smtClean="0"/>
              <a:t>/* Fill array */</a:t>
            </a:r>
          </a:p>
          <a:p>
            <a:pPr lvl="1">
              <a:buNone/>
            </a:pPr>
            <a:r>
              <a:rPr lang="en-US" sz="1600" dirty="0" err="1" smtClean="0"/>
              <a:t>FillArray</a:t>
            </a:r>
            <a:r>
              <a:rPr lang="en-US" sz="1600" dirty="0" smtClean="0"/>
              <a:t>(x, 60);</a:t>
            </a:r>
          </a:p>
          <a:p>
            <a:pPr lvl="1">
              <a:buNone/>
            </a:pPr>
            <a:endParaRPr lang="en-US" sz="1600" dirty="0" smtClean="0"/>
          </a:p>
          <a:p>
            <a:pPr lvl="1">
              <a:buNone/>
            </a:pPr>
            <a:r>
              <a:rPr lang="en-US" sz="1600" dirty="0" smtClean="0"/>
              <a:t>/* Print array */</a:t>
            </a:r>
          </a:p>
          <a:p>
            <a:pPr lvl="1">
              <a:buNone/>
            </a:pPr>
            <a:r>
              <a:rPr lang="en-US" sz="1600" dirty="0" err="1" smtClean="0"/>
              <a:t>PrntArray</a:t>
            </a:r>
            <a:r>
              <a:rPr lang="en-US" sz="1600" dirty="0" smtClean="0"/>
              <a:t>(x, 60);</a:t>
            </a:r>
          </a:p>
          <a:p>
            <a:pPr lvl="1">
              <a:buNone/>
            </a:pPr>
            <a:r>
              <a:rPr lang="en-US" sz="1600" dirty="0" smtClean="0"/>
              <a:t>return(0);</a:t>
            </a:r>
          </a:p>
          <a:p>
            <a:pPr>
              <a:buNone/>
            </a:pPr>
            <a:r>
              <a:rPr lang="en-US" sz="1600" dirty="0" smtClean="0"/>
              <a:t>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59832" y="1628800"/>
            <a:ext cx="5770984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/>
            <a:r>
              <a:rPr lang="en-US" sz="1600" dirty="0" smtClean="0"/>
              <a:t>void </a:t>
            </a:r>
            <a:r>
              <a:rPr lang="en-US" sz="1600" dirty="0" err="1" smtClean="0"/>
              <a:t>FillArray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 {</a:t>
            </a:r>
          </a:p>
          <a:p>
            <a:pPr lvl="2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;</a:t>
            </a:r>
          </a:p>
          <a:p>
            <a:pPr lvl="2"/>
            <a:endParaRPr lang="en-US" sz="1600" dirty="0" smtClean="0"/>
          </a:p>
          <a:p>
            <a:pPr lvl="2"/>
            <a:r>
              <a:rPr lang="en-US" sz="1600" dirty="0" smtClean="0"/>
              <a:t>for(</a:t>
            </a:r>
            <a:r>
              <a:rPr lang="en-US" sz="1600" dirty="0" err="1" smtClean="0"/>
              <a:t>i</a:t>
            </a:r>
            <a:r>
              <a:rPr lang="en-US" sz="1600" dirty="0" smtClean="0"/>
              <a:t>=0; </a:t>
            </a:r>
            <a:r>
              <a:rPr lang="en-US" sz="1600" dirty="0" err="1" smtClean="0"/>
              <a:t>i</a:t>
            </a:r>
            <a:r>
              <a:rPr lang="en-US" sz="1600" dirty="0" smtClean="0"/>
              <a:t>&lt;n; </a:t>
            </a:r>
            <a:r>
              <a:rPr lang="en-US" sz="1600" dirty="0" err="1" smtClean="0"/>
              <a:t>i</a:t>
            </a:r>
            <a:r>
              <a:rPr lang="en-US" sz="1600" dirty="0" smtClean="0"/>
              <a:t>++) {</a:t>
            </a:r>
          </a:p>
          <a:p>
            <a:pPr lvl="3"/>
            <a:r>
              <a:rPr lang="en-US" sz="1600" dirty="0" err="1" smtClean="0"/>
              <a:t>printf</a:t>
            </a:r>
            <a:r>
              <a:rPr lang="en-US" sz="1600" dirty="0" smtClean="0"/>
              <a:t>("Enter array element %2d:  ", </a:t>
            </a:r>
            <a:r>
              <a:rPr lang="en-US" sz="1600" dirty="0" err="1" smtClean="0"/>
              <a:t>i</a:t>
            </a:r>
            <a:r>
              <a:rPr lang="en-US" sz="1600" dirty="0" smtClean="0"/>
              <a:t>);</a:t>
            </a:r>
          </a:p>
          <a:p>
            <a:pPr lvl="3"/>
            <a:r>
              <a:rPr lang="en-US" sz="1600" dirty="0" err="1" smtClean="0"/>
              <a:t>scanf</a:t>
            </a:r>
            <a:r>
              <a:rPr lang="en-US" sz="1600" dirty="0" smtClean="0"/>
              <a:t>("%d", &amp;</a:t>
            </a:r>
            <a:r>
              <a:rPr lang="en-US" sz="1600" dirty="0" err="1" smtClean="0"/>
              <a:t>arr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]);</a:t>
            </a:r>
          </a:p>
          <a:p>
            <a:pPr lvl="2"/>
            <a:r>
              <a:rPr lang="en-US" sz="1600" dirty="0" smtClean="0"/>
              <a:t>}</a:t>
            </a:r>
          </a:p>
          <a:p>
            <a:pPr lvl="1"/>
            <a:r>
              <a:rPr lang="en-US" sz="1600" dirty="0" smtClean="0"/>
              <a:t>}</a:t>
            </a:r>
          </a:p>
          <a:p>
            <a:pPr lvl="1"/>
            <a:r>
              <a:rPr lang="en-US" sz="1600" dirty="0" smtClean="0"/>
              <a:t>void </a:t>
            </a:r>
            <a:r>
              <a:rPr lang="en-US" sz="1600" dirty="0" err="1" smtClean="0"/>
              <a:t>PrntArray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 {</a:t>
            </a:r>
          </a:p>
          <a:p>
            <a:pPr lvl="2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;</a:t>
            </a:r>
          </a:p>
          <a:p>
            <a:pPr lvl="2"/>
            <a:endParaRPr lang="en-US" sz="1600" dirty="0" smtClean="0"/>
          </a:p>
          <a:p>
            <a:pPr lvl="2"/>
            <a:r>
              <a:rPr lang="en-US" sz="1600" dirty="0" smtClean="0"/>
              <a:t>for(</a:t>
            </a:r>
            <a:r>
              <a:rPr lang="en-US" sz="1600" dirty="0" err="1" smtClean="0"/>
              <a:t>i</a:t>
            </a:r>
            <a:r>
              <a:rPr lang="en-US" sz="1600" dirty="0" smtClean="0"/>
              <a:t>=0; </a:t>
            </a:r>
            <a:r>
              <a:rPr lang="en-US" sz="1600" dirty="0" err="1" smtClean="0"/>
              <a:t>i</a:t>
            </a:r>
            <a:r>
              <a:rPr lang="en-US" sz="1600" dirty="0" smtClean="0"/>
              <a:t>&lt;n; </a:t>
            </a:r>
            <a:r>
              <a:rPr lang="en-US" sz="1600" dirty="0" err="1" smtClean="0"/>
              <a:t>i</a:t>
            </a:r>
            <a:r>
              <a:rPr lang="en-US" sz="1600" dirty="0" smtClean="0"/>
              <a:t>++) {</a:t>
            </a:r>
          </a:p>
          <a:p>
            <a:pPr lvl="2"/>
            <a:r>
              <a:rPr lang="en-US" sz="1600" dirty="0" smtClean="0"/>
              <a:t>       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("Array Element %2d is %3d\n", </a:t>
            </a:r>
            <a:r>
              <a:rPr lang="en-US" sz="1600" dirty="0" err="1" smtClean="0"/>
              <a:t>i</a:t>
            </a:r>
            <a:r>
              <a:rPr lang="en-US" sz="1600" dirty="0" smtClean="0"/>
              <a:t>, </a:t>
            </a:r>
            <a:r>
              <a:rPr lang="en-US" sz="1600" dirty="0" err="1" smtClean="0"/>
              <a:t>arr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]);</a:t>
            </a:r>
          </a:p>
          <a:p>
            <a:pPr lvl="2"/>
            <a:r>
              <a:rPr lang="en-US" sz="1600" dirty="0" smtClean="0"/>
              <a:t>}</a:t>
            </a:r>
          </a:p>
          <a:p>
            <a:pPr lvl="1"/>
            <a:r>
              <a:rPr lang="en-US" sz="1600" dirty="0" smtClean="0"/>
              <a:t>}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Arrays – Declaration and Initialization</a:t>
            </a:r>
            <a:endParaRPr lang="en-US" dirty="0"/>
          </a:p>
        </p:txBody>
      </p:sp>
      <p:graphicFrame>
        <p:nvGraphicFramePr>
          <p:cNvPr id="13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0" y="1124744"/>
          <a:ext cx="1440160" cy="5290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518400">
                <a:tc>
                  <a:txBody>
                    <a:bodyPr/>
                    <a:lstStyle/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05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70000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70004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70008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70012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70016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70020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70024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70028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7544" y="126876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x;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91880" y="2204864"/>
            <a:ext cx="86409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y[0]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y[1]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y[2]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y[3]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y[4]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y[5]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y[6]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35896" y="170080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x</a:t>
            </a:r>
            <a:endParaRPr lang="en-US" dirty="0"/>
          </a:p>
        </p:txBody>
      </p:sp>
      <p:graphicFrame>
        <p:nvGraphicFramePr>
          <p:cNvPr id="1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23528" y="4077072"/>
            <a:ext cx="2664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addresses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  &amp;x is 70000</a:t>
            </a:r>
          </a:p>
          <a:p>
            <a:pPr marL="457200" lvl="2">
              <a:buFont typeface="Wingdings" pitchFamily="2" charset="2"/>
              <a:buChar char="q"/>
            </a:pPr>
            <a:r>
              <a:rPr lang="en-US" dirty="0" smtClean="0"/>
              <a:t>  &amp;y[0] is 70004</a:t>
            </a:r>
          </a:p>
          <a:p>
            <a:pPr marL="457200" lvl="2">
              <a:buFont typeface="Wingdings" pitchFamily="2" charset="2"/>
              <a:buChar char="q"/>
            </a:pPr>
            <a:r>
              <a:rPr lang="en-US" dirty="0" smtClean="0"/>
              <a:t>  &amp;y[1] is 70008</a:t>
            </a:r>
          </a:p>
          <a:p>
            <a:pPr marL="457200" lvl="2">
              <a:buFont typeface="Wingdings" pitchFamily="2" charset="2"/>
              <a:buChar char="q"/>
            </a:pPr>
            <a:r>
              <a:rPr lang="en-US" dirty="0" smtClean="0"/>
              <a:t>             …</a:t>
            </a:r>
          </a:p>
          <a:p>
            <a:pPr marL="457200" lvl="2">
              <a:buFont typeface="Wingdings" pitchFamily="2" charset="2"/>
              <a:buChar char="q"/>
            </a:pPr>
            <a:r>
              <a:rPr lang="en-US" dirty="0" smtClean="0"/>
              <a:t>  &amp;y[6] is 70028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7544" y="170080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y[7];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7544" y="20608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5;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7544" y="24208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y[0] = 11;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544" y="28529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y[1] = 2 * y[0];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7544" y="32849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y[2] = y[0];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67544" y="371703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y[3] = y[0] + y[1] + y[2];</a:t>
            </a:r>
          </a:p>
        </p:txBody>
      </p:sp>
      <p:graphicFrame>
        <p:nvGraphicFramePr>
          <p:cNvPr id="27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Content Placeholder 4"/>
          <p:cNvGraphicFramePr>
            <a:graphicFrameLocks noGrp="1"/>
          </p:cNvGraphicFramePr>
          <p:nvPr>
            <p:ph idx="1"/>
          </p:nvPr>
        </p:nvGraphicFramePr>
        <p:xfrm>
          <a:off x="6084168" y="1124744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11560" y="5877272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 y means &amp;y[0]</a:t>
            </a:r>
            <a:endParaRPr lang="en-US" sz="2400" b="1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ontent Placeholder 4"/>
          <p:cNvGraphicFramePr>
            <a:graphicFrameLocks noGrp="1"/>
          </p:cNvGraphicFramePr>
          <p:nvPr>
            <p:ph idx="1"/>
          </p:nvPr>
        </p:nvGraphicFramePr>
        <p:xfrm>
          <a:off x="6876256" y="1052736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Arrays – Declaration and Initialization</a:t>
            </a:r>
            <a:endParaRPr lang="en-US" dirty="0"/>
          </a:p>
        </p:txBody>
      </p:sp>
      <p:graphicFrame>
        <p:nvGraphicFramePr>
          <p:cNvPr id="13" name="Content Placeholder 4"/>
          <p:cNvGraphicFramePr>
            <a:graphicFrameLocks noGrp="1"/>
          </p:cNvGraphicFramePr>
          <p:nvPr>
            <p:ph idx="1"/>
          </p:nvPr>
        </p:nvGraphicFramePr>
        <p:xfrm>
          <a:off x="6876256" y="1052736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5364088" y="1052736"/>
          <a:ext cx="1440160" cy="5290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518400">
                <a:tc>
                  <a:txBody>
                    <a:bodyPr/>
                    <a:lstStyle/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05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70000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70004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70008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70012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70016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70020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70024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70028</a:t>
                      </a:r>
                      <a:endParaRPr lang="en-US" sz="2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400">
                <a:tc>
                  <a:txBody>
                    <a:bodyPr/>
                    <a:lstStyle/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/>
                      <a:r>
                        <a:rPr lang="en-US" sz="105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0" kern="120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7544" y="126876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x = 5;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3968" y="2132856"/>
            <a:ext cx="86409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y[0]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y[1]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y[2]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y[3]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y[4]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y[5]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y[6]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27984" y="162880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x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7544" y="170080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y[7] = { 11, 22, 11, 44, 33, 55, 105};</a:t>
            </a:r>
          </a:p>
        </p:txBody>
      </p:sp>
      <p:graphicFrame>
        <p:nvGraphicFramePr>
          <p:cNvPr id="28" name="Content Placeholder 4"/>
          <p:cNvGraphicFramePr>
            <a:graphicFrameLocks noGrp="1"/>
          </p:cNvGraphicFramePr>
          <p:nvPr>
            <p:ph idx="1"/>
          </p:nvPr>
        </p:nvGraphicFramePr>
        <p:xfrm>
          <a:off x="6876256" y="1052736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67544" y="22768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scanf</a:t>
            </a:r>
            <a:r>
              <a:rPr lang="en-US" dirty="0" smtClean="0"/>
              <a:t>(“%d”, &amp;x);</a:t>
            </a:r>
          </a:p>
          <a:p>
            <a:r>
              <a:rPr lang="en-US" dirty="0" smtClean="0"/>
              <a:t>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7544" y="306896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scanf</a:t>
            </a:r>
            <a:r>
              <a:rPr lang="en-US" dirty="0" smtClean="0"/>
              <a:t>(“%d”, &amp;y[5]);</a:t>
            </a:r>
          </a:p>
          <a:p>
            <a:r>
              <a:rPr lang="en-US" dirty="0" smtClean="0"/>
              <a:t>20</a:t>
            </a:r>
          </a:p>
        </p:txBody>
      </p:sp>
      <p:graphicFrame>
        <p:nvGraphicFramePr>
          <p:cNvPr id="37" name="Content Placeholder 4"/>
          <p:cNvGraphicFramePr>
            <a:graphicFrameLocks noGrp="1"/>
          </p:cNvGraphicFramePr>
          <p:nvPr>
            <p:ph idx="1"/>
          </p:nvPr>
        </p:nvGraphicFramePr>
        <p:xfrm>
          <a:off x="6876256" y="1052736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Content Placeholder 4"/>
          <p:cNvGraphicFramePr>
            <a:graphicFrameLocks noGrp="1"/>
          </p:cNvGraphicFramePr>
          <p:nvPr>
            <p:ph idx="1"/>
          </p:nvPr>
        </p:nvGraphicFramePr>
        <p:xfrm>
          <a:off x="6876256" y="1052736"/>
          <a:ext cx="1440160" cy="5288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40160"/>
              </a:tblGrid>
              <a:tr h="48743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  <a:endParaRPr lang="en-US" sz="1050" dirty="0"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74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7723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algn="ctr"/>
                      <a:r>
                        <a:rPr lang="en-US" sz="1050" dirty="0" smtClean="0"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.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21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Arrays – Declaration and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Declare, but not initialize</a:t>
            </a:r>
          </a:p>
          <a:p>
            <a:pPr lvl="1"/>
            <a:r>
              <a:rPr lang="en-US" dirty="0" smtClean="0"/>
              <a:t>double </a:t>
            </a:r>
            <a:r>
              <a:rPr lang="en-US" dirty="0" err="1" smtClean="0"/>
              <a:t>xarr</a:t>
            </a:r>
            <a:r>
              <a:rPr lang="en-US" dirty="0" smtClean="0"/>
              <a:t>[5];</a:t>
            </a:r>
          </a:p>
          <a:p>
            <a:r>
              <a:rPr lang="en-US" dirty="0" smtClean="0"/>
              <a:t>Declare and initialize</a:t>
            </a:r>
          </a:p>
          <a:p>
            <a:pPr lvl="1"/>
            <a:r>
              <a:rPr lang="en-US" dirty="0" smtClean="0"/>
              <a:t>double </a:t>
            </a:r>
            <a:r>
              <a:rPr lang="en-US" dirty="0" err="1" smtClean="0"/>
              <a:t>xarr</a:t>
            </a:r>
            <a:r>
              <a:rPr lang="en-US" dirty="0" smtClean="0"/>
              <a:t>[5] = {1.1, 2.2, 3.3, 4.4, 5.5}</a:t>
            </a:r>
          </a:p>
          <a:p>
            <a:r>
              <a:rPr lang="en-US" dirty="0" smtClean="0"/>
              <a:t>Declare, but initialize some</a:t>
            </a:r>
          </a:p>
          <a:p>
            <a:pPr lvl="1"/>
            <a:r>
              <a:rPr lang="en-US" dirty="0" smtClean="0"/>
              <a:t>double </a:t>
            </a:r>
            <a:r>
              <a:rPr lang="en-US" dirty="0" err="1" smtClean="0"/>
              <a:t>xarr</a:t>
            </a:r>
            <a:r>
              <a:rPr lang="en-US" dirty="0" smtClean="0"/>
              <a:t>[5] = {1.1, </a:t>
            </a:r>
            <a:r>
              <a:rPr lang="en-US" dirty="0" smtClean="0"/>
              <a:t>2.2}</a:t>
            </a:r>
            <a:endParaRPr lang="en-US" dirty="0" smtClean="0"/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, 4</a:t>
            </a:r>
            <a:r>
              <a:rPr lang="en-US" baseline="30000" dirty="0" smtClean="0"/>
              <a:t>th</a:t>
            </a:r>
            <a:r>
              <a:rPr lang="en-US" dirty="0" smtClean="0"/>
              <a:t>, 5</a:t>
            </a:r>
            <a:r>
              <a:rPr lang="en-US" baseline="30000" dirty="0" smtClean="0"/>
              <a:t>th</a:t>
            </a:r>
            <a:r>
              <a:rPr lang="en-US" dirty="0" smtClean="0"/>
              <a:t> elements are initialized to 0.0</a:t>
            </a:r>
          </a:p>
          <a:p>
            <a:r>
              <a:rPr lang="en-US" dirty="0" smtClean="0"/>
              <a:t>Declare and initialize without size</a:t>
            </a:r>
          </a:p>
          <a:p>
            <a:pPr lvl="1"/>
            <a:r>
              <a:rPr lang="en-US" dirty="0" smtClean="0"/>
              <a:t>double </a:t>
            </a:r>
            <a:r>
              <a:rPr lang="en-US" dirty="0" err="1" smtClean="0"/>
              <a:t>xarr</a:t>
            </a:r>
            <a:r>
              <a:rPr lang="en-US" dirty="0" smtClean="0"/>
              <a:t>[] </a:t>
            </a:r>
            <a:r>
              <a:rPr lang="en-US" dirty="0" smtClean="0"/>
              <a:t>= {1.1, 2.2, 3.3, 4.4, 5.5</a:t>
            </a:r>
            <a:r>
              <a:rPr lang="en-US" dirty="0" smtClean="0"/>
              <a:t>}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Arrays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Sadık Eşmelioğlu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tr-TR" smtClean="0"/>
              <a:t>CENG 114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E6D2F-52E3-45D3-95B5-A3559A47884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18563" y="2450318"/>
          <a:ext cx="8229600" cy="741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x[0]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x[1]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x[2]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x[3]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x[4]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x[5]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x[6]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x[7]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10.0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5.2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9.3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5.5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1.9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-4.3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16687" y="1893195"/>
            <a:ext cx="1970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double </a:t>
            </a:r>
            <a:r>
              <a:rPr lang="en-US" sz="2400" dirty="0" smtClean="0"/>
              <a:t>x[8];</a:t>
            </a:r>
            <a:endParaRPr lang="en-US" sz="24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42175" y="3369467"/>
          <a:ext cx="5147256" cy="303133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147256"/>
              </a:tblGrid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x[3] = x[5] + 2;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= 4; </a:t>
                      </a:r>
                      <a:r>
                        <a:rPr lang="en-US" b="1" baseline="0" err="1" smtClean="0">
                          <a:latin typeface="Times New Roman" pitchFamily="18" charset="0"/>
                          <a:cs typeface="Times New Roman" pitchFamily="18" charset="0"/>
                        </a:rPr>
                        <a:t>printf</a:t>
                      </a:r>
                      <a:r>
                        <a:rPr lang="en-US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(“%4.1f”, 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x[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]);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err="1" smtClean="0">
                          <a:latin typeface="Times New Roman" pitchFamily="18" charset="0"/>
                          <a:cs typeface="Times New Roman" pitchFamily="18" charset="0"/>
                        </a:rPr>
                        <a:t>printf</a:t>
                      </a:r>
                      <a:r>
                        <a:rPr lang="en-US" b="1" smtClean="0">
                          <a:latin typeface="Times New Roman" pitchFamily="18" charset="0"/>
                          <a:cs typeface="Times New Roman" pitchFamily="18" charset="0"/>
                        </a:rPr>
                        <a:t>(“%.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1f + %.1f = </a:t>
                      </a:r>
                      <a:r>
                        <a:rPr lang="en-US" b="1" smtClean="0">
                          <a:latin typeface="Times New Roman" pitchFamily="18" charset="0"/>
                          <a:cs typeface="Times New Roman" pitchFamily="18" charset="0"/>
                        </a:rPr>
                        <a:t>%.1f”, 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x[0], x[6], x[0]+x[6]);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= 5; x[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] = x[i-1];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= 2; </a:t>
                      </a:r>
                      <a:r>
                        <a:rPr lang="en-US" b="1" baseline="0" err="1" smtClean="0">
                          <a:latin typeface="Times New Roman" pitchFamily="18" charset="0"/>
                          <a:cs typeface="Times New Roman" pitchFamily="18" charset="0"/>
                        </a:rPr>
                        <a:t>printf</a:t>
                      </a:r>
                      <a:r>
                        <a:rPr lang="en-US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(“%.1f”, 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x[--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]);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= 2; 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printf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(“%.1f”, x[</a:t>
                      </a:r>
                      <a:r>
                        <a:rPr lang="en-US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--]);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652120" y="3356992"/>
          <a:ext cx="3039414" cy="303133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39414"/>
              </a:tblGrid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New x[3] = 7.5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652120" y="3356992"/>
          <a:ext cx="3039414" cy="303133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39414"/>
              </a:tblGrid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New x[3] = 7.5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Prints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1" i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2.5</a:t>
                      </a:r>
                      <a:endParaRPr lang="en-US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652120" y="3356992"/>
          <a:ext cx="3039414" cy="303133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39414"/>
              </a:tblGrid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New x[3] = 7.5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Prints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1" i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2.5</a:t>
                      </a:r>
                      <a:endParaRPr lang="en-US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Prints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10.0 + 1.9 = 11.9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652120" y="3356992"/>
          <a:ext cx="3039414" cy="303133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39414"/>
              </a:tblGrid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New x[3] = 7.5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Prints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1" i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2.5</a:t>
                      </a:r>
                      <a:endParaRPr lang="en-US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Prints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10.0 + 1.9 = 11.9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New x[5] = x[4] = 2.5</a:t>
                      </a: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652120" y="3356992"/>
          <a:ext cx="3039414" cy="303133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39414"/>
              </a:tblGrid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New x[3] = 7.5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Prints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1" i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2.5</a:t>
                      </a:r>
                      <a:endParaRPr lang="en-US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Prints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10.0 + 1.9 = 11.9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New x[5] = x[4] = 2.5</a:t>
                      </a: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Prints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New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is 1.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652120" y="3356992"/>
          <a:ext cx="3039414" cy="303133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39414"/>
              </a:tblGrid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New x[3] = 7.5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Prints</a:t>
                      </a: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="1" i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2.5</a:t>
                      </a:r>
                      <a:endParaRPr lang="en-US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Prints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10.0 + 1.9 = 11.9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New x[5] = x[4] = 2.5</a:t>
                      </a: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Prints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New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is 1.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Prints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5.2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New </a:t>
                      </a:r>
                      <a:r>
                        <a:rPr lang="en-US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is 1.</a:t>
                      </a:r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652120" y="3356992"/>
          <a:ext cx="3039414" cy="303133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39414"/>
              </a:tblGrid>
              <a:tr h="505222">
                <a:tc>
                  <a:txBody>
                    <a:bodyPr/>
                    <a:lstStyle/>
                    <a:p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522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8" name="Content Placeholder 7"/>
          <p:cNvGraphicFramePr>
            <a:graphicFrameLocks noGrp="1"/>
          </p:cNvGraphicFramePr>
          <p:nvPr>
            <p:ph idx="1"/>
          </p:nvPr>
        </p:nvGraphicFramePr>
        <p:xfrm>
          <a:off x="467544" y="2492896"/>
          <a:ext cx="8229600" cy="741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x[0]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x[1]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x[2]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x[3]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x[4]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x[5]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x[6]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x[7]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10.0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5.2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7.5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5.5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1.9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-4.3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Content Placeholder 7"/>
          <p:cNvGraphicFramePr>
            <a:graphicFrameLocks noGrp="1"/>
          </p:cNvGraphicFramePr>
          <p:nvPr>
            <p:ph idx="1"/>
          </p:nvPr>
        </p:nvGraphicFramePr>
        <p:xfrm>
          <a:off x="467544" y="2492896"/>
          <a:ext cx="8229600" cy="741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x[0]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x[1]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x[2]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x[3]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x[4]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x[5]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x[6]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x[7]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10.0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5.2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9.3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1.9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-4.3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7584" y="1124744"/>
            <a:ext cx="24482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main(void) {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x[7];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x[0] = 5;</a:t>
            </a:r>
          </a:p>
          <a:p>
            <a:pPr lvl="1"/>
            <a:r>
              <a:rPr lang="en-US" dirty="0" smtClean="0"/>
              <a:t>x[1] = 10;</a:t>
            </a:r>
          </a:p>
          <a:p>
            <a:pPr lvl="1"/>
            <a:r>
              <a:rPr lang="en-US" dirty="0" smtClean="0"/>
              <a:t>x[2] = 15;</a:t>
            </a:r>
          </a:p>
          <a:p>
            <a:pPr lvl="1"/>
            <a:r>
              <a:rPr lang="en-US" dirty="0" smtClean="0"/>
              <a:t>x[3] = 20;</a:t>
            </a:r>
          </a:p>
          <a:p>
            <a:pPr lvl="1"/>
            <a:r>
              <a:rPr lang="en-US" dirty="0" smtClean="0"/>
              <a:t>x[4] = x[1] + x[2];</a:t>
            </a:r>
          </a:p>
          <a:p>
            <a:pPr lvl="1"/>
            <a:r>
              <a:rPr lang="en-US" dirty="0" smtClean="0"/>
              <a:t>x[5] = x[0] + x[4];</a:t>
            </a:r>
          </a:p>
          <a:p>
            <a:pPr lvl="1"/>
            <a:r>
              <a:rPr lang="en-US" dirty="0" smtClean="0"/>
              <a:t>x[6] = x[4] + x[5];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63888" y="1196752"/>
            <a:ext cx="52565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value of x[0] is: %3d\n", x[0]);</a:t>
            </a:r>
          </a:p>
          <a:p>
            <a:pPr lvl="1"/>
            <a:r>
              <a:rPr lang="pt-BR" dirty="0" smtClean="0"/>
              <a:t>printf("x[0] + x[6] = %3d\n", x[0] + x[6]);</a:t>
            </a:r>
          </a:p>
          <a:p>
            <a:pPr lvl="1"/>
            <a:r>
              <a:rPr lang="pt-BR" dirty="0" smtClean="0"/>
              <a:t>printf("x[1] * x[5] = %3d\n", x[1] * x[5]);</a:t>
            </a:r>
          </a:p>
          <a:p>
            <a:pPr lvl="1"/>
            <a:r>
              <a:rPr lang="pt-BR" dirty="0" smtClean="0"/>
              <a:t>printf("x[6] - x[2] = %3d\n", x[6] - x[2]);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("\n");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array is: %d\n", x);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x[0] is: %d\n", &amp;x[0]);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x[1] is: %d\n", &amp;x[1]);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x[2] is: %d\n", &amp;x[2]);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x[3] is: %d\n", &amp;x[3]);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x[4] is: %d\n", &amp;x[4]);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x[5] is: %d\n", &amp;x[5]);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x[6] is: %d\n", &amp;x[6]);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("The address of x[6] is: %d\n", &amp;x[5] + 1);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return(0);</a:t>
            </a:r>
          </a:p>
          <a:p>
            <a:r>
              <a:rPr lang="en-US" dirty="0" smtClean="0"/>
              <a:t>}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788" y="766763"/>
            <a:ext cx="721042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</a:t>
            </a:r>
            <a:r>
              <a:rPr lang="en-US" dirty="0" smtClean="0"/>
              <a:t>&amp;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781128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#include &lt;</a:t>
            </a:r>
            <a:r>
              <a:rPr lang="en-US" sz="1600" dirty="0" err="1" smtClean="0"/>
              <a:t>stdio.h</a:t>
            </a:r>
            <a:r>
              <a:rPr lang="en-US" sz="1600" dirty="0" smtClean="0"/>
              <a:t>&gt;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600" dirty="0" smtClean="0"/>
              <a:t> 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void </a:t>
            </a:r>
            <a:r>
              <a:rPr lang="en-US" sz="1600" dirty="0" err="1" smtClean="0"/>
              <a:t>PrntArry</a:t>
            </a:r>
            <a:r>
              <a:rPr lang="en-US" sz="1600" dirty="0" smtClean="0"/>
              <a:t>(double a[],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n);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600" dirty="0" smtClean="0"/>
              <a:t> 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err="1" smtClean="0"/>
              <a:t>int</a:t>
            </a:r>
            <a:r>
              <a:rPr lang="en-US" sz="1600" dirty="0" smtClean="0"/>
              <a:t> main(void) {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	double x[4] = {10.23, 20.12, 44.44, 12.22};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	double *</a:t>
            </a:r>
            <a:r>
              <a:rPr lang="en-US" sz="1600" dirty="0" err="1" smtClean="0"/>
              <a:t>ptr</a:t>
            </a:r>
            <a:r>
              <a:rPr lang="en-US" sz="1600" dirty="0" smtClean="0"/>
              <a:t>;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600" dirty="0" smtClean="0"/>
              <a:t> 	</a:t>
            </a:r>
            <a:endParaRPr lang="en-US" sz="600" dirty="0" smtClean="0"/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	</a:t>
            </a:r>
            <a:r>
              <a:rPr lang="en-US" sz="1600" dirty="0" err="1" smtClean="0"/>
              <a:t>ptr</a:t>
            </a:r>
            <a:r>
              <a:rPr lang="en-US" sz="1600" dirty="0" smtClean="0"/>
              <a:t> </a:t>
            </a:r>
            <a:r>
              <a:rPr lang="en-US" sz="1600" dirty="0" smtClean="0"/>
              <a:t>= x;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	</a:t>
            </a:r>
            <a:r>
              <a:rPr lang="en-US" sz="1600" dirty="0" err="1" smtClean="0"/>
              <a:t>PrntArry</a:t>
            </a:r>
            <a:r>
              <a:rPr lang="en-US" sz="1600" dirty="0" smtClean="0"/>
              <a:t>(x, 4);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	</a:t>
            </a:r>
            <a:r>
              <a:rPr lang="en-US" sz="1600" dirty="0" err="1" smtClean="0"/>
              <a:t>ptr</a:t>
            </a:r>
            <a:r>
              <a:rPr lang="en-US" sz="1600" dirty="0" smtClean="0"/>
              <a:t>++;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	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("Array Element %8.2f\n", *</a:t>
            </a:r>
            <a:r>
              <a:rPr lang="en-US" sz="1600" dirty="0" err="1" smtClean="0"/>
              <a:t>ptr</a:t>
            </a:r>
            <a:r>
              <a:rPr lang="en-US" sz="1600" dirty="0" smtClean="0"/>
              <a:t>);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	</a:t>
            </a:r>
            <a:r>
              <a:rPr lang="en-US" sz="1600" dirty="0" err="1" smtClean="0"/>
              <a:t>ptr</a:t>
            </a:r>
            <a:r>
              <a:rPr lang="en-US" sz="1600" dirty="0" smtClean="0"/>
              <a:t>++;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	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("Array Element %8.2f\n", *</a:t>
            </a:r>
            <a:r>
              <a:rPr lang="en-US" sz="1600" dirty="0" err="1" smtClean="0"/>
              <a:t>ptr</a:t>
            </a:r>
            <a:r>
              <a:rPr lang="en-US" sz="1600" dirty="0" smtClean="0"/>
              <a:t>);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	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("Array Element %8.2f\n", ++(*</a:t>
            </a:r>
            <a:r>
              <a:rPr lang="en-US" sz="1600" dirty="0" err="1" smtClean="0"/>
              <a:t>ptr</a:t>
            </a:r>
            <a:r>
              <a:rPr lang="en-US" sz="1600" dirty="0" smtClean="0"/>
              <a:t>));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	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("Array Element %8.2f\n", *(++</a:t>
            </a:r>
            <a:r>
              <a:rPr lang="en-US" sz="1600" dirty="0" err="1" smtClean="0"/>
              <a:t>ptr</a:t>
            </a:r>
            <a:r>
              <a:rPr lang="en-US" sz="1600" dirty="0" smtClean="0"/>
              <a:t>));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	return(0);</a:t>
            </a:r>
          </a:p>
          <a:p>
            <a:pPr marL="0" indent="0">
              <a:buNone/>
              <a:tabLst>
                <a:tab pos="355600" algn="l"/>
                <a:tab pos="723900" algn="l"/>
              </a:tabLst>
            </a:pPr>
            <a:r>
              <a:rPr lang="en-US" sz="1600" dirty="0" smtClean="0"/>
              <a:t>}</a:t>
            </a:r>
            <a:endParaRPr lang="en-US" sz="16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20072" y="1628800"/>
            <a:ext cx="3610744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1600" dirty="0" smtClean="0"/>
              <a:t> </a:t>
            </a:r>
            <a:r>
              <a:rPr lang="en-US" sz="1600" dirty="0" smtClean="0"/>
              <a:t>void </a:t>
            </a:r>
            <a:r>
              <a:rPr lang="en-US" sz="1600" dirty="0" err="1" smtClean="0"/>
              <a:t>PrntArry</a:t>
            </a:r>
            <a:r>
              <a:rPr lang="en-US" sz="1600" dirty="0" smtClean="0"/>
              <a:t>(double a[],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 {</a:t>
            </a:r>
          </a:p>
          <a:p>
            <a:pPr>
              <a:tabLst>
                <a:tab pos="355600" algn="l"/>
                <a:tab pos="723900" algn="l"/>
                <a:tab pos="1077913" algn="l"/>
              </a:tabLst>
            </a:pPr>
            <a:r>
              <a:rPr lang="en-US" sz="1600" dirty="0" smtClean="0"/>
              <a:t>	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;</a:t>
            </a:r>
          </a:p>
          <a:p>
            <a:pPr>
              <a:tabLst>
                <a:tab pos="355600" algn="l"/>
                <a:tab pos="723900" algn="l"/>
                <a:tab pos="1077913" algn="l"/>
              </a:tabLst>
            </a:pPr>
            <a:r>
              <a:rPr lang="en-US" sz="1600" dirty="0" smtClean="0"/>
              <a:t>	for(</a:t>
            </a:r>
            <a:r>
              <a:rPr lang="en-US" sz="1600" dirty="0" err="1" smtClean="0"/>
              <a:t>i</a:t>
            </a:r>
            <a:r>
              <a:rPr lang="en-US" sz="1600" dirty="0" smtClean="0"/>
              <a:t>=0; </a:t>
            </a:r>
            <a:r>
              <a:rPr lang="en-US" sz="1600" dirty="0" err="1" smtClean="0"/>
              <a:t>i</a:t>
            </a:r>
            <a:r>
              <a:rPr lang="en-US" sz="1600" dirty="0" smtClean="0"/>
              <a:t>&lt;n; </a:t>
            </a:r>
            <a:r>
              <a:rPr lang="en-US" sz="1600" dirty="0" err="1" smtClean="0"/>
              <a:t>i</a:t>
            </a:r>
            <a:r>
              <a:rPr lang="en-US" sz="1600" dirty="0" smtClean="0"/>
              <a:t>++) </a:t>
            </a:r>
            <a:endParaRPr lang="en-US" sz="1600" dirty="0" smtClean="0"/>
          </a:p>
          <a:p>
            <a:pPr>
              <a:tabLst>
                <a:tab pos="355600" algn="l"/>
                <a:tab pos="723900" algn="l"/>
                <a:tab pos="1077913" algn="l"/>
              </a:tabLst>
            </a:pPr>
            <a:r>
              <a:rPr lang="en-US" sz="1600" dirty="0" smtClean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("[%d</a:t>
            </a:r>
            <a:r>
              <a:rPr lang="en-US" sz="1600" dirty="0" smtClean="0"/>
              <a:t>]: %8.2f\n", </a:t>
            </a:r>
            <a:r>
              <a:rPr lang="en-US" sz="1600" dirty="0" err="1" smtClean="0"/>
              <a:t>i</a:t>
            </a:r>
            <a:r>
              <a:rPr lang="en-US" sz="1600" dirty="0" smtClean="0"/>
              <a:t>, a[</a:t>
            </a:r>
            <a:r>
              <a:rPr lang="en-US" sz="1600" dirty="0" err="1" smtClean="0"/>
              <a:t>i</a:t>
            </a:r>
            <a:r>
              <a:rPr lang="en-US" sz="1600" dirty="0" smtClean="0"/>
              <a:t>]);</a:t>
            </a:r>
          </a:p>
          <a:p>
            <a:pPr>
              <a:tabLst>
                <a:tab pos="355600" algn="l"/>
                <a:tab pos="723900" algn="l"/>
                <a:tab pos="1077913" algn="l"/>
              </a:tabLst>
            </a:pPr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&amp; Pointers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5" y="1416554"/>
            <a:ext cx="6912768" cy="5104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1101</Words>
  <Application>Microsoft Office PowerPoint</Application>
  <PresentationFormat>On-screen Show (4:3)</PresentationFormat>
  <Paragraphs>376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Arrays</vt:lpstr>
      <vt:lpstr>Arrays – Declaration and Initialization</vt:lpstr>
      <vt:lpstr>Arrays – Declaration and Initialization</vt:lpstr>
      <vt:lpstr>Arrays – Declaration and Initialization</vt:lpstr>
      <vt:lpstr>Using Arrays</vt:lpstr>
      <vt:lpstr>Example 1</vt:lpstr>
      <vt:lpstr>Slide 7</vt:lpstr>
      <vt:lpstr>Arrays &amp; Pointers</vt:lpstr>
      <vt:lpstr>Arrays &amp; Pointers</vt:lpstr>
      <vt:lpstr>Arrays &amp; Loops</vt:lpstr>
      <vt:lpstr>Arrays &amp; Functions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Sadik</dc:creator>
  <cp:lastModifiedBy>Sadik Esmelioglu</cp:lastModifiedBy>
  <cp:revision>26</cp:revision>
  <dcterms:created xsi:type="dcterms:W3CDTF">2014-02-23T17:56:59Z</dcterms:created>
  <dcterms:modified xsi:type="dcterms:W3CDTF">2014-03-10T10:43:59Z</dcterms:modified>
</cp:coreProperties>
</file>