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2-D 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Pointers &amp;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Arrays and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char </a:t>
            </a:r>
            <a:r>
              <a:rPr lang="en-US" dirty="0" smtClean="0"/>
              <a:t>x[4][4] </a:t>
            </a:r>
            <a:r>
              <a:rPr lang="en-US" dirty="0" smtClean="0"/>
              <a:t>= {{‘a’, ‘b’, ‘c’, ‘d’}, {‘e’, ‘f’, ‘g’, ‘h’}, </a:t>
            </a:r>
          </a:p>
          <a:p>
            <a:pPr>
              <a:buNone/>
            </a:pPr>
            <a:r>
              <a:rPr lang="en-US" dirty="0" smtClean="0"/>
              <a:t>				 {‘</a:t>
            </a:r>
            <a:r>
              <a:rPr lang="en-US" dirty="0" err="1" smtClean="0"/>
              <a:t>i</a:t>
            </a:r>
            <a:r>
              <a:rPr lang="en-US" dirty="0" smtClean="0"/>
              <a:t>’, ‘j’, ‘k’, ‘l’}, {‘m’, ‘n’, ‘o’, ‘p’}};</a:t>
            </a:r>
          </a:p>
          <a:p>
            <a:r>
              <a:rPr lang="en-US" dirty="0" smtClean="0">
                <a:sym typeface="Wingdings" pitchFamily="2" charset="2"/>
              </a:rPr>
              <a:t>x  </a:t>
            </a:r>
            <a:r>
              <a:rPr lang="en-US" dirty="0" smtClean="0">
                <a:sym typeface="Wingdings" pitchFamily="2" charset="2"/>
              </a:rPr>
              <a:t>&amp;x[0][0</a:t>
            </a:r>
            <a:r>
              <a:rPr lang="en-US" dirty="0" smtClean="0">
                <a:sym typeface="Wingdings" pitchFamily="2" charset="2"/>
              </a:rPr>
              <a:t>]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x[0</a:t>
            </a:r>
            <a:r>
              <a:rPr lang="en-US" dirty="0" smtClean="0">
                <a:sym typeface="Wingdings" pitchFamily="2" charset="2"/>
              </a:rPr>
              <a:t>]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&amp;x[0][0</a:t>
            </a:r>
            <a:r>
              <a:rPr lang="en-US" dirty="0" smtClean="0">
                <a:sym typeface="Wingdings" pitchFamily="2" charset="2"/>
              </a:rPr>
              <a:t>]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x[1]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&amp;x[1][0]</a:t>
            </a:r>
          </a:p>
          <a:p>
            <a:r>
              <a:rPr lang="en-US" dirty="0" smtClean="0">
                <a:sym typeface="Wingdings" pitchFamily="2" charset="2"/>
              </a:rPr>
              <a:t>x[2]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&amp;x[2][0]</a:t>
            </a:r>
          </a:p>
          <a:p>
            <a:r>
              <a:rPr lang="en-US" dirty="0" smtClean="0">
                <a:sym typeface="Wingdings" pitchFamily="2" charset="2"/>
              </a:rPr>
              <a:t>*x[2]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?</a:t>
            </a:r>
          </a:p>
          <a:p>
            <a:r>
              <a:rPr lang="en-US" dirty="0" smtClean="0">
                <a:sym typeface="Wingdings" pitchFamily="2" charset="2"/>
              </a:rPr>
              <a:t>*(x[1]+1)  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Arrays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892695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1900" dirty="0" smtClean="0"/>
              <a:t>#include &lt;</a:t>
            </a:r>
            <a:r>
              <a:rPr lang="en-US" sz="1900" dirty="0" err="1" smtClean="0"/>
              <a:t>stdio.h</a:t>
            </a:r>
            <a:r>
              <a:rPr lang="en-US" sz="1900" dirty="0" smtClean="0"/>
              <a:t>&gt;</a:t>
            </a:r>
          </a:p>
          <a:p>
            <a:pPr>
              <a:buNone/>
            </a:pPr>
            <a:r>
              <a:rPr lang="en-US" sz="1900" dirty="0" smtClean="0"/>
              <a:t>double  funct1(</a:t>
            </a:r>
            <a:r>
              <a:rPr lang="en-US" sz="1900" dirty="0" err="1" smtClean="0">
                <a:solidFill>
                  <a:srgbClr val="FF0000"/>
                </a:solidFill>
              </a:rPr>
              <a:t>int</a:t>
            </a:r>
            <a:r>
              <a:rPr lang="en-US" sz="1900" dirty="0" smtClean="0">
                <a:solidFill>
                  <a:srgbClr val="FF0000"/>
                </a:solidFill>
              </a:rPr>
              <a:t> arr1d[], </a:t>
            </a:r>
            <a:r>
              <a:rPr lang="en-US" sz="1900" dirty="0" err="1" smtClean="0"/>
              <a:t>int</a:t>
            </a:r>
            <a:r>
              <a:rPr lang="en-US" sz="1900" dirty="0" smtClean="0"/>
              <a:t> n1d, </a:t>
            </a:r>
            <a:r>
              <a:rPr lang="en-US" sz="1900" b="1" dirty="0" smtClean="0">
                <a:solidFill>
                  <a:srgbClr val="7030A0"/>
                </a:solidFill>
              </a:rPr>
              <a:t>double arr2d[][5],</a:t>
            </a:r>
            <a:r>
              <a:rPr lang="en-US" sz="1900" dirty="0" smtClean="0">
                <a:solidFill>
                  <a:srgbClr val="7030A0"/>
                </a:solidFill>
              </a:rPr>
              <a:t> </a:t>
            </a:r>
            <a:r>
              <a:rPr lang="en-US" sz="1900" b="1" dirty="0" err="1" smtClean="0"/>
              <a:t>int</a:t>
            </a:r>
            <a:r>
              <a:rPr lang="en-US" sz="1900" b="1" dirty="0" smtClean="0"/>
              <a:t> n2d_r, </a:t>
            </a:r>
            <a:r>
              <a:rPr lang="en-US" sz="1900" b="1" dirty="0" err="1" smtClean="0"/>
              <a:t>int</a:t>
            </a:r>
            <a:r>
              <a:rPr lang="en-US" sz="1900" b="1" dirty="0" smtClean="0"/>
              <a:t> n2d_c</a:t>
            </a:r>
            <a:r>
              <a:rPr lang="en-US" sz="1900" dirty="0" smtClean="0"/>
              <a:t>);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348880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main(void)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</a:t>
            </a:r>
          </a:p>
          <a:p>
            <a:pPr marL="342900" lvl="0" indent="-342900">
              <a:spcBef>
                <a:spcPct val="20000"/>
              </a:spcBef>
              <a:tabLst>
                <a:tab pos="1081088" algn="l"/>
              </a:tabLst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int</a:t>
            </a:r>
            <a:r>
              <a:rPr lang="en-US" sz="2000" dirty="0" smtClean="0">
                <a:solidFill>
                  <a:srgbClr val="FF0000"/>
                </a:solidFill>
              </a:rPr>
              <a:t> 	a[20];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81088" algn="l"/>
              </a:tabLst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	b[100][5];</a:t>
            </a:r>
            <a:endParaRPr lang="en-US" sz="2000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81088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double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res;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81088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…..</a:t>
            </a:r>
          </a:p>
          <a:p>
            <a:pPr marL="342900" lvl="0" indent="-342900">
              <a:spcBef>
                <a:spcPct val="20000"/>
              </a:spcBef>
              <a:tabLst>
                <a:tab pos="1081088" algn="l"/>
              </a:tabLst>
            </a:pPr>
            <a:r>
              <a:rPr lang="en-US" sz="2000" dirty="0" smtClean="0"/>
              <a:t>	res = funct1(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, 20, </a:t>
            </a:r>
            <a:r>
              <a:rPr lang="en-US" sz="2000" b="1" dirty="0" smtClean="0">
                <a:solidFill>
                  <a:srgbClr val="7030A0"/>
                </a:solidFill>
              </a:rPr>
              <a:t>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100, 5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81088" algn="l"/>
              </a:tabLst>
              <a:defRPr/>
            </a:pPr>
            <a:r>
              <a:rPr lang="en-US" sz="2000" dirty="0" smtClean="0"/>
              <a:t>	….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81088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return(0);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/>
              <a:t>}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5013176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900" dirty="0" smtClean="0"/>
              <a:t>double  funct1(</a:t>
            </a:r>
            <a:r>
              <a:rPr lang="en-US" sz="1900" dirty="0" err="1" smtClean="0">
                <a:solidFill>
                  <a:srgbClr val="FF0000"/>
                </a:solidFill>
              </a:rPr>
              <a:t>int</a:t>
            </a:r>
            <a:r>
              <a:rPr lang="en-US" sz="1900" dirty="0" smtClean="0">
                <a:solidFill>
                  <a:srgbClr val="FF0000"/>
                </a:solidFill>
              </a:rPr>
              <a:t> arr1d[], </a:t>
            </a:r>
            <a:r>
              <a:rPr lang="en-US" sz="1900" dirty="0" err="1" smtClean="0"/>
              <a:t>int</a:t>
            </a:r>
            <a:r>
              <a:rPr lang="en-US" sz="1900" dirty="0" smtClean="0"/>
              <a:t> n1d, </a:t>
            </a:r>
            <a:r>
              <a:rPr lang="en-US" sz="1900" b="1" dirty="0" smtClean="0">
                <a:solidFill>
                  <a:srgbClr val="7030A0"/>
                </a:solidFill>
              </a:rPr>
              <a:t>double arr2d[][5]</a:t>
            </a:r>
            <a:r>
              <a:rPr lang="en-US" sz="1900" b="1" dirty="0" smtClean="0"/>
              <a:t>,</a:t>
            </a:r>
            <a:r>
              <a:rPr lang="en-US" sz="1900" dirty="0" smtClean="0"/>
              <a:t> </a:t>
            </a:r>
            <a:r>
              <a:rPr lang="en-US" sz="1900" b="1" dirty="0" err="1" smtClean="0"/>
              <a:t>int</a:t>
            </a:r>
            <a:r>
              <a:rPr lang="en-US" sz="1900" b="1" dirty="0" smtClean="0"/>
              <a:t> n2d_r, </a:t>
            </a:r>
            <a:r>
              <a:rPr lang="en-US" sz="1900" b="1" dirty="0" err="1" smtClean="0"/>
              <a:t>int</a:t>
            </a:r>
            <a:r>
              <a:rPr lang="en-US" sz="1900" b="1" dirty="0" smtClean="0"/>
              <a:t> n2d_c</a:t>
            </a:r>
            <a:r>
              <a:rPr lang="en-US" sz="1900" dirty="0" smtClean="0"/>
              <a:t>) {</a:t>
            </a: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900" dirty="0" smtClean="0"/>
              <a:t>	return(result);</a:t>
            </a: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900" dirty="0" smtClean="0"/>
              <a:t>}</a:t>
            </a: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300" dirty="0" smtClean="0"/>
              <a:t>#include &lt;</a:t>
            </a:r>
            <a:r>
              <a:rPr lang="en-US" sz="2300" dirty="0" err="1" smtClean="0"/>
              <a:t>stdio.h</a:t>
            </a:r>
            <a:r>
              <a:rPr lang="en-US" sz="2300" dirty="0" smtClean="0"/>
              <a:t>&gt;</a:t>
            </a:r>
          </a:p>
          <a:p>
            <a:pPr>
              <a:buNone/>
            </a:pPr>
            <a:r>
              <a:rPr lang="en-US" sz="2300" dirty="0" smtClean="0"/>
              <a:t>#include &lt;</a:t>
            </a:r>
            <a:r>
              <a:rPr lang="en-US" sz="2300" dirty="0" err="1" smtClean="0"/>
              <a:t>stdlib.h</a:t>
            </a:r>
            <a:r>
              <a:rPr lang="en-US" sz="2300" dirty="0" smtClean="0"/>
              <a:t>&gt;</a:t>
            </a:r>
          </a:p>
          <a:p>
            <a:pPr>
              <a:buNone/>
            </a:pPr>
            <a:r>
              <a:rPr lang="en-US" sz="2300" dirty="0" smtClean="0"/>
              <a:t>#include &lt;</a:t>
            </a:r>
            <a:r>
              <a:rPr lang="en-US" sz="2300" dirty="0" err="1" smtClean="0"/>
              <a:t>time.h</a:t>
            </a:r>
            <a:r>
              <a:rPr lang="en-US" sz="2300" dirty="0" smtClean="0"/>
              <a:t>&gt;</a:t>
            </a:r>
          </a:p>
          <a:p>
            <a:pPr>
              <a:buNone/>
            </a:pPr>
            <a:r>
              <a:rPr lang="en-US" sz="2300" dirty="0" smtClean="0"/>
              <a:t> </a:t>
            </a:r>
          </a:p>
          <a:p>
            <a:pPr>
              <a:buNone/>
            </a:pPr>
            <a:r>
              <a:rPr lang="en-US" sz="2300" dirty="0" smtClean="0"/>
              <a:t>void Fill2Darr(</a:t>
            </a:r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err="1" smtClean="0"/>
              <a:t>arr</a:t>
            </a:r>
            <a:r>
              <a:rPr lang="en-US" sz="2300" dirty="0" smtClean="0"/>
              <a:t>[][3], </a:t>
            </a:r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err="1" smtClean="0"/>
              <a:t>rw</a:t>
            </a:r>
            <a:r>
              <a:rPr lang="en-US" sz="2300" dirty="0" smtClean="0"/>
              <a:t>, </a:t>
            </a:r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err="1" smtClean="0"/>
              <a:t>cl</a:t>
            </a:r>
            <a:r>
              <a:rPr lang="en-US" sz="2300" dirty="0" smtClean="0"/>
              <a:t>);</a:t>
            </a:r>
          </a:p>
          <a:p>
            <a:pPr>
              <a:buNone/>
            </a:pPr>
            <a:r>
              <a:rPr lang="en-US" sz="2300" dirty="0" smtClean="0"/>
              <a:t>void Prnt2Darr(</a:t>
            </a:r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err="1" smtClean="0"/>
              <a:t>arr</a:t>
            </a:r>
            <a:r>
              <a:rPr lang="en-US" sz="2300" dirty="0" smtClean="0"/>
              <a:t>[][3], </a:t>
            </a:r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err="1" smtClean="0"/>
              <a:t>rw</a:t>
            </a:r>
            <a:r>
              <a:rPr lang="en-US" sz="2300" dirty="0" smtClean="0"/>
              <a:t>, </a:t>
            </a:r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err="1" smtClean="0"/>
              <a:t>cl</a:t>
            </a:r>
            <a:r>
              <a:rPr lang="en-US" sz="2300" dirty="0" smtClean="0"/>
              <a:t>);</a:t>
            </a:r>
          </a:p>
          <a:p>
            <a:pPr>
              <a:buNone/>
            </a:pPr>
            <a:r>
              <a:rPr lang="en-US" sz="2300" dirty="0" smtClean="0"/>
              <a:t> </a:t>
            </a:r>
          </a:p>
          <a:p>
            <a:pPr>
              <a:buNone/>
            </a:pPr>
            <a:r>
              <a:rPr lang="en-US" sz="2300" dirty="0" err="1" smtClean="0"/>
              <a:t>int</a:t>
            </a:r>
            <a:r>
              <a:rPr lang="en-US" sz="2300" dirty="0" smtClean="0"/>
              <a:t> main(void) {</a:t>
            </a:r>
          </a:p>
          <a:p>
            <a:pPr>
              <a:buNone/>
            </a:pPr>
            <a:r>
              <a:rPr lang="en-US" sz="2300" dirty="0" smtClean="0"/>
              <a:t>	</a:t>
            </a:r>
            <a:r>
              <a:rPr lang="de-DE" sz="2300" dirty="0" err="1" smtClean="0"/>
              <a:t>int</a:t>
            </a:r>
            <a:r>
              <a:rPr lang="de-DE" sz="2300" dirty="0" smtClean="0"/>
              <a:t> </a:t>
            </a:r>
            <a:r>
              <a:rPr lang="de-DE" sz="2300" dirty="0" err="1" smtClean="0"/>
              <a:t>Arr</a:t>
            </a:r>
            <a:r>
              <a:rPr lang="de-DE" sz="2300" dirty="0" smtClean="0"/>
              <a:t>[4][3];</a:t>
            </a:r>
            <a:endParaRPr lang="en-US" sz="2300" dirty="0" smtClean="0"/>
          </a:p>
          <a:p>
            <a:pPr>
              <a:buNone/>
            </a:pPr>
            <a:r>
              <a:rPr lang="de-DE" sz="2300" dirty="0" smtClean="0"/>
              <a:t>	</a:t>
            </a:r>
            <a:r>
              <a:rPr lang="de-DE" sz="2300" dirty="0" err="1" smtClean="0"/>
              <a:t>int</a:t>
            </a:r>
            <a:r>
              <a:rPr lang="de-DE" sz="2300" dirty="0" smtClean="0"/>
              <a:t> *</a:t>
            </a:r>
            <a:r>
              <a:rPr lang="de-DE" sz="2300" dirty="0" err="1" smtClean="0"/>
              <a:t>ptr</a:t>
            </a:r>
            <a:r>
              <a:rPr lang="de-DE" sz="2300" dirty="0" smtClean="0"/>
              <a:t>;</a:t>
            </a:r>
            <a:endParaRPr lang="en-US" sz="2300" dirty="0" smtClean="0"/>
          </a:p>
          <a:p>
            <a:pPr>
              <a:buNone/>
            </a:pPr>
            <a:r>
              <a:rPr lang="de-DE" sz="2300" dirty="0" smtClean="0"/>
              <a:t>	</a:t>
            </a:r>
            <a:r>
              <a:rPr lang="de-DE" sz="2300" dirty="0" err="1" smtClean="0"/>
              <a:t>ptr</a:t>
            </a:r>
            <a:r>
              <a:rPr lang="de-DE" sz="2300" dirty="0" smtClean="0"/>
              <a:t> = </a:t>
            </a:r>
            <a:r>
              <a:rPr lang="de-DE" sz="2300" dirty="0" err="1" smtClean="0"/>
              <a:t>Arr</a:t>
            </a:r>
            <a:r>
              <a:rPr lang="de-DE" sz="2300" dirty="0" smtClean="0"/>
              <a:t>[0];</a:t>
            </a:r>
            <a:endParaRPr lang="en-US" sz="2300" dirty="0" smtClean="0"/>
          </a:p>
          <a:p>
            <a:pPr>
              <a:buNone/>
            </a:pPr>
            <a:r>
              <a:rPr lang="de-DE" sz="2300" dirty="0" smtClean="0"/>
              <a:t> </a:t>
            </a:r>
            <a:endParaRPr lang="en-US" sz="2300" dirty="0" smtClean="0"/>
          </a:p>
          <a:p>
            <a:pPr>
              <a:buNone/>
            </a:pPr>
            <a:r>
              <a:rPr lang="de-DE" sz="2300" dirty="0" smtClean="0"/>
              <a:t>	Fill2Darr(</a:t>
            </a:r>
            <a:r>
              <a:rPr lang="de-DE" sz="2300" dirty="0" err="1" smtClean="0"/>
              <a:t>Arr</a:t>
            </a:r>
            <a:r>
              <a:rPr lang="de-DE" sz="2300" dirty="0" smtClean="0"/>
              <a:t>, 4, 3);</a:t>
            </a:r>
            <a:endParaRPr lang="en-US" sz="2300" dirty="0" smtClean="0"/>
          </a:p>
          <a:p>
            <a:pPr>
              <a:buNone/>
            </a:pPr>
            <a:r>
              <a:rPr lang="de-DE" sz="2300" dirty="0" smtClean="0"/>
              <a:t>	Prnt2Darr(</a:t>
            </a:r>
            <a:r>
              <a:rPr lang="de-DE" sz="2300" dirty="0" err="1" smtClean="0"/>
              <a:t>Arr</a:t>
            </a:r>
            <a:r>
              <a:rPr lang="de-DE" sz="2300" dirty="0" smtClean="0"/>
              <a:t>, 4, 3);</a:t>
            </a:r>
            <a:endParaRPr lang="en-US" sz="23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60032" y="1412776"/>
            <a:ext cx="4032448" cy="474198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&amp;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[0][0]);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[0]);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[1]);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ptr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("%d\n", 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[0][0]);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("%d\n", *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ptr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("%d\n", *(++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ptr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*(++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ptr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*(ptr+3));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("%d\n", *(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[1] + 1));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("%d\n", *(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[1] + 2));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*(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+ 2));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*(*(</a:t>
            </a:r>
            <a:r>
              <a:rPr kumimoji="0" lang="de-DE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+ 2)));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("%x\n", *(*(</a:t>
            </a:r>
            <a:r>
              <a:rPr kumimoji="0" lang="en-US" sz="4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+ 2) + 1));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	return(0);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680200" y="1663700"/>
            <a:ext cx="965201" cy="25401"/>
          </a:xfrm>
          <a:custGeom>
            <a:avLst/>
            <a:gdLst/>
            <a:ahLst/>
            <a:cxnLst/>
            <a:rect l="0" t="0" r="0" b="0"/>
            <a:pathLst>
              <a:path w="965201" h="25401">
                <a:moveTo>
                  <a:pt x="0" y="12700"/>
                </a:moveTo>
                <a:lnTo>
                  <a:pt x="12700" y="0"/>
                </a:lnTo>
                <a:lnTo>
                  <a:pt x="12700" y="0"/>
                </a:lnTo>
                <a:lnTo>
                  <a:pt x="25400" y="0"/>
                </a:lnTo>
                <a:lnTo>
                  <a:pt x="38100" y="12700"/>
                </a:lnTo>
                <a:lnTo>
                  <a:pt x="38100" y="12700"/>
                </a:lnTo>
                <a:lnTo>
                  <a:pt x="50800" y="12700"/>
                </a:lnTo>
                <a:lnTo>
                  <a:pt x="63500" y="12700"/>
                </a:lnTo>
                <a:lnTo>
                  <a:pt x="76200" y="12700"/>
                </a:lnTo>
                <a:lnTo>
                  <a:pt x="76200" y="12700"/>
                </a:lnTo>
                <a:lnTo>
                  <a:pt x="88900" y="12700"/>
                </a:lnTo>
                <a:lnTo>
                  <a:pt x="101600" y="12700"/>
                </a:lnTo>
                <a:lnTo>
                  <a:pt x="101600" y="12700"/>
                </a:lnTo>
                <a:lnTo>
                  <a:pt x="114300" y="12700"/>
                </a:lnTo>
                <a:lnTo>
                  <a:pt x="127000" y="12700"/>
                </a:lnTo>
                <a:lnTo>
                  <a:pt x="127000" y="12700"/>
                </a:lnTo>
                <a:lnTo>
                  <a:pt x="139700" y="12700"/>
                </a:lnTo>
                <a:lnTo>
                  <a:pt x="152400" y="0"/>
                </a:lnTo>
                <a:lnTo>
                  <a:pt x="165100" y="0"/>
                </a:lnTo>
                <a:lnTo>
                  <a:pt x="177800" y="0"/>
                </a:lnTo>
                <a:lnTo>
                  <a:pt x="190500" y="0"/>
                </a:lnTo>
                <a:lnTo>
                  <a:pt x="190500" y="0"/>
                </a:lnTo>
                <a:lnTo>
                  <a:pt x="203200" y="0"/>
                </a:lnTo>
                <a:lnTo>
                  <a:pt x="215900" y="0"/>
                </a:lnTo>
                <a:lnTo>
                  <a:pt x="228600" y="0"/>
                </a:lnTo>
                <a:lnTo>
                  <a:pt x="228600" y="0"/>
                </a:lnTo>
                <a:lnTo>
                  <a:pt x="241300" y="0"/>
                </a:lnTo>
                <a:lnTo>
                  <a:pt x="254000" y="0"/>
                </a:lnTo>
                <a:lnTo>
                  <a:pt x="254000" y="0"/>
                </a:lnTo>
                <a:lnTo>
                  <a:pt x="266700" y="0"/>
                </a:lnTo>
                <a:lnTo>
                  <a:pt x="279400" y="0"/>
                </a:lnTo>
                <a:lnTo>
                  <a:pt x="292100" y="0"/>
                </a:lnTo>
                <a:lnTo>
                  <a:pt x="304800" y="0"/>
                </a:lnTo>
                <a:lnTo>
                  <a:pt x="317500" y="0"/>
                </a:lnTo>
                <a:lnTo>
                  <a:pt x="317500" y="0"/>
                </a:lnTo>
                <a:lnTo>
                  <a:pt x="330200" y="0"/>
                </a:lnTo>
                <a:lnTo>
                  <a:pt x="342900" y="0"/>
                </a:lnTo>
                <a:lnTo>
                  <a:pt x="342900" y="0"/>
                </a:lnTo>
                <a:lnTo>
                  <a:pt x="355600" y="0"/>
                </a:lnTo>
                <a:lnTo>
                  <a:pt x="368300" y="0"/>
                </a:lnTo>
                <a:lnTo>
                  <a:pt x="368300" y="0"/>
                </a:lnTo>
                <a:lnTo>
                  <a:pt x="381000" y="0"/>
                </a:lnTo>
                <a:lnTo>
                  <a:pt x="393700" y="0"/>
                </a:lnTo>
                <a:lnTo>
                  <a:pt x="406400" y="0"/>
                </a:lnTo>
                <a:lnTo>
                  <a:pt x="419100" y="0"/>
                </a:lnTo>
                <a:lnTo>
                  <a:pt x="431800" y="0"/>
                </a:lnTo>
                <a:lnTo>
                  <a:pt x="431800" y="0"/>
                </a:lnTo>
                <a:lnTo>
                  <a:pt x="444500" y="0"/>
                </a:lnTo>
                <a:lnTo>
                  <a:pt x="469900" y="0"/>
                </a:lnTo>
                <a:lnTo>
                  <a:pt x="469900" y="0"/>
                </a:lnTo>
                <a:lnTo>
                  <a:pt x="482600" y="0"/>
                </a:lnTo>
                <a:lnTo>
                  <a:pt x="495300" y="0"/>
                </a:lnTo>
                <a:lnTo>
                  <a:pt x="495300" y="0"/>
                </a:lnTo>
                <a:lnTo>
                  <a:pt x="520700" y="0"/>
                </a:lnTo>
                <a:lnTo>
                  <a:pt x="520700" y="0"/>
                </a:lnTo>
                <a:lnTo>
                  <a:pt x="533400" y="0"/>
                </a:lnTo>
                <a:lnTo>
                  <a:pt x="558800" y="0"/>
                </a:lnTo>
                <a:lnTo>
                  <a:pt x="558800" y="0"/>
                </a:lnTo>
                <a:lnTo>
                  <a:pt x="571500" y="0"/>
                </a:lnTo>
                <a:lnTo>
                  <a:pt x="584200" y="0"/>
                </a:lnTo>
                <a:lnTo>
                  <a:pt x="584200" y="0"/>
                </a:lnTo>
                <a:lnTo>
                  <a:pt x="596900" y="0"/>
                </a:lnTo>
                <a:lnTo>
                  <a:pt x="609600" y="0"/>
                </a:lnTo>
                <a:lnTo>
                  <a:pt x="622300" y="0"/>
                </a:lnTo>
                <a:lnTo>
                  <a:pt x="635000" y="0"/>
                </a:lnTo>
                <a:lnTo>
                  <a:pt x="647700" y="0"/>
                </a:lnTo>
                <a:lnTo>
                  <a:pt x="647700" y="0"/>
                </a:lnTo>
                <a:lnTo>
                  <a:pt x="660400" y="0"/>
                </a:lnTo>
                <a:lnTo>
                  <a:pt x="673100" y="0"/>
                </a:lnTo>
                <a:lnTo>
                  <a:pt x="673100" y="0"/>
                </a:lnTo>
                <a:lnTo>
                  <a:pt x="685800" y="0"/>
                </a:lnTo>
                <a:lnTo>
                  <a:pt x="698500" y="0"/>
                </a:lnTo>
                <a:lnTo>
                  <a:pt x="698500" y="0"/>
                </a:lnTo>
                <a:lnTo>
                  <a:pt x="711200" y="0"/>
                </a:lnTo>
                <a:lnTo>
                  <a:pt x="723900" y="0"/>
                </a:lnTo>
                <a:lnTo>
                  <a:pt x="736600" y="0"/>
                </a:lnTo>
                <a:lnTo>
                  <a:pt x="749300" y="0"/>
                </a:lnTo>
                <a:lnTo>
                  <a:pt x="762000" y="0"/>
                </a:lnTo>
                <a:lnTo>
                  <a:pt x="762000" y="0"/>
                </a:lnTo>
                <a:lnTo>
                  <a:pt x="774700" y="0"/>
                </a:lnTo>
                <a:lnTo>
                  <a:pt x="787400" y="0"/>
                </a:lnTo>
                <a:lnTo>
                  <a:pt x="800100" y="0"/>
                </a:lnTo>
                <a:lnTo>
                  <a:pt x="800100" y="0"/>
                </a:lnTo>
                <a:lnTo>
                  <a:pt x="812800" y="0"/>
                </a:lnTo>
                <a:lnTo>
                  <a:pt x="825500" y="0"/>
                </a:lnTo>
                <a:lnTo>
                  <a:pt x="825500" y="0"/>
                </a:lnTo>
                <a:lnTo>
                  <a:pt x="838200" y="0"/>
                </a:lnTo>
                <a:lnTo>
                  <a:pt x="850900" y="12700"/>
                </a:lnTo>
                <a:lnTo>
                  <a:pt x="850900" y="12700"/>
                </a:lnTo>
                <a:lnTo>
                  <a:pt x="863600" y="12700"/>
                </a:lnTo>
                <a:lnTo>
                  <a:pt x="876300" y="12700"/>
                </a:lnTo>
                <a:lnTo>
                  <a:pt x="889000" y="12700"/>
                </a:lnTo>
                <a:lnTo>
                  <a:pt x="889000" y="12700"/>
                </a:lnTo>
                <a:lnTo>
                  <a:pt x="901700" y="12700"/>
                </a:lnTo>
                <a:lnTo>
                  <a:pt x="914400" y="12700"/>
                </a:lnTo>
                <a:lnTo>
                  <a:pt x="914400" y="12700"/>
                </a:lnTo>
                <a:lnTo>
                  <a:pt x="927100" y="12700"/>
                </a:lnTo>
                <a:lnTo>
                  <a:pt x="939800" y="12700"/>
                </a:lnTo>
                <a:lnTo>
                  <a:pt x="939800" y="25400"/>
                </a:lnTo>
                <a:lnTo>
                  <a:pt x="952500" y="25400"/>
                </a:lnTo>
                <a:lnTo>
                  <a:pt x="965200" y="25400"/>
                </a:lnTo>
                <a:lnTo>
                  <a:pt x="952500" y="12700"/>
                </a:lnTo>
              </a:path>
            </a:pathLst>
          </a:custGeom>
          <a:ln w="22860" cap="flat" cmpd="sng" algn="ctr">
            <a:solidFill>
              <a:srgbClr val="F17E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667500" y="1905000"/>
            <a:ext cx="876301" cy="889001"/>
            <a:chOff x="6667500" y="1905000"/>
            <a:chExt cx="876301" cy="889001"/>
          </a:xfrm>
        </p:grpSpPr>
        <p:sp>
          <p:nvSpPr>
            <p:cNvPr id="11" name="Freeform 10"/>
            <p:cNvSpPr/>
            <p:nvPr/>
          </p:nvSpPr>
          <p:spPr>
            <a:xfrm>
              <a:off x="6667500" y="1905000"/>
              <a:ext cx="609601" cy="76201"/>
            </a:xfrm>
            <a:custGeom>
              <a:avLst/>
              <a:gdLst/>
              <a:ahLst/>
              <a:cxnLst/>
              <a:rect l="0" t="0" r="0" b="0"/>
              <a:pathLst>
                <a:path w="609601" h="76201">
                  <a:moveTo>
                    <a:pt x="12700" y="1270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25400" y="12700"/>
                  </a:lnTo>
                  <a:lnTo>
                    <a:pt x="25400" y="12700"/>
                  </a:lnTo>
                  <a:lnTo>
                    <a:pt x="38100" y="12700"/>
                  </a:lnTo>
                  <a:lnTo>
                    <a:pt x="50800" y="25400"/>
                  </a:lnTo>
                  <a:lnTo>
                    <a:pt x="63500" y="25400"/>
                  </a:lnTo>
                  <a:lnTo>
                    <a:pt x="88900" y="25400"/>
                  </a:lnTo>
                  <a:lnTo>
                    <a:pt x="101600" y="25400"/>
                  </a:lnTo>
                  <a:lnTo>
                    <a:pt x="114300" y="38100"/>
                  </a:lnTo>
                  <a:lnTo>
                    <a:pt x="127000" y="38100"/>
                  </a:lnTo>
                  <a:lnTo>
                    <a:pt x="139700" y="38100"/>
                  </a:lnTo>
                  <a:lnTo>
                    <a:pt x="177800" y="38100"/>
                  </a:lnTo>
                  <a:lnTo>
                    <a:pt x="190500" y="38100"/>
                  </a:lnTo>
                  <a:lnTo>
                    <a:pt x="215900" y="38100"/>
                  </a:lnTo>
                  <a:lnTo>
                    <a:pt x="241300" y="38100"/>
                  </a:lnTo>
                  <a:lnTo>
                    <a:pt x="266700" y="38100"/>
                  </a:lnTo>
                  <a:lnTo>
                    <a:pt x="279400" y="38100"/>
                  </a:lnTo>
                  <a:lnTo>
                    <a:pt x="304800" y="38100"/>
                  </a:lnTo>
                  <a:lnTo>
                    <a:pt x="330200" y="38100"/>
                  </a:lnTo>
                  <a:lnTo>
                    <a:pt x="342900" y="38100"/>
                  </a:lnTo>
                  <a:lnTo>
                    <a:pt x="368300" y="38100"/>
                  </a:lnTo>
                  <a:lnTo>
                    <a:pt x="381000" y="38100"/>
                  </a:lnTo>
                  <a:lnTo>
                    <a:pt x="406400" y="38100"/>
                  </a:lnTo>
                  <a:lnTo>
                    <a:pt x="419100" y="38100"/>
                  </a:lnTo>
                  <a:lnTo>
                    <a:pt x="444500" y="38100"/>
                  </a:lnTo>
                  <a:lnTo>
                    <a:pt x="457200" y="38100"/>
                  </a:lnTo>
                  <a:lnTo>
                    <a:pt x="482600" y="38100"/>
                  </a:lnTo>
                  <a:lnTo>
                    <a:pt x="495300" y="38100"/>
                  </a:lnTo>
                  <a:lnTo>
                    <a:pt x="508000" y="38100"/>
                  </a:lnTo>
                  <a:lnTo>
                    <a:pt x="520700" y="38100"/>
                  </a:lnTo>
                  <a:lnTo>
                    <a:pt x="533400" y="38100"/>
                  </a:lnTo>
                  <a:lnTo>
                    <a:pt x="546100" y="38100"/>
                  </a:lnTo>
                  <a:lnTo>
                    <a:pt x="571500" y="38100"/>
                  </a:lnTo>
                  <a:lnTo>
                    <a:pt x="571500" y="38100"/>
                  </a:lnTo>
                  <a:lnTo>
                    <a:pt x="584200" y="50800"/>
                  </a:lnTo>
                  <a:lnTo>
                    <a:pt x="596900" y="50800"/>
                  </a:lnTo>
                  <a:lnTo>
                    <a:pt x="596900" y="50800"/>
                  </a:lnTo>
                  <a:lnTo>
                    <a:pt x="596900" y="63500"/>
                  </a:lnTo>
                  <a:lnTo>
                    <a:pt x="609600" y="76200"/>
                  </a:lnTo>
                </a:path>
              </a:pathLst>
            </a:custGeom>
            <a:ln w="22860" cap="flat" cmpd="sng" algn="ctr">
              <a:solidFill>
                <a:srgbClr val="F17E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6807200" y="2743200"/>
              <a:ext cx="736601" cy="50801"/>
            </a:xfrm>
            <a:custGeom>
              <a:avLst/>
              <a:gdLst/>
              <a:ahLst/>
              <a:cxnLst/>
              <a:rect l="0" t="0" r="0" b="0"/>
              <a:pathLst>
                <a:path w="736601" h="50801">
                  <a:moveTo>
                    <a:pt x="0" y="12700"/>
                  </a:moveTo>
                  <a:lnTo>
                    <a:pt x="0" y="1270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12700" y="12700"/>
                  </a:lnTo>
                  <a:lnTo>
                    <a:pt x="25400" y="127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39700" y="12700"/>
                  </a:lnTo>
                  <a:lnTo>
                    <a:pt x="152400" y="12700"/>
                  </a:lnTo>
                  <a:lnTo>
                    <a:pt x="177800" y="25400"/>
                  </a:lnTo>
                  <a:lnTo>
                    <a:pt x="190500" y="25400"/>
                  </a:lnTo>
                  <a:lnTo>
                    <a:pt x="203200" y="25400"/>
                  </a:lnTo>
                  <a:lnTo>
                    <a:pt x="215900" y="38100"/>
                  </a:lnTo>
                  <a:lnTo>
                    <a:pt x="241300" y="38100"/>
                  </a:lnTo>
                  <a:lnTo>
                    <a:pt x="254000" y="38100"/>
                  </a:lnTo>
                  <a:lnTo>
                    <a:pt x="279400" y="38100"/>
                  </a:lnTo>
                  <a:lnTo>
                    <a:pt x="279400" y="38100"/>
                  </a:lnTo>
                  <a:lnTo>
                    <a:pt x="304800" y="38100"/>
                  </a:lnTo>
                  <a:lnTo>
                    <a:pt x="317500" y="38100"/>
                  </a:lnTo>
                  <a:lnTo>
                    <a:pt x="342900" y="38100"/>
                  </a:lnTo>
                  <a:lnTo>
                    <a:pt x="355600" y="38100"/>
                  </a:lnTo>
                  <a:lnTo>
                    <a:pt x="368300" y="38100"/>
                  </a:lnTo>
                  <a:lnTo>
                    <a:pt x="393700" y="38100"/>
                  </a:lnTo>
                  <a:lnTo>
                    <a:pt x="393700" y="38100"/>
                  </a:lnTo>
                  <a:lnTo>
                    <a:pt x="419100" y="38100"/>
                  </a:lnTo>
                  <a:lnTo>
                    <a:pt x="431800" y="38100"/>
                  </a:lnTo>
                  <a:lnTo>
                    <a:pt x="457200" y="38100"/>
                  </a:lnTo>
                  <a:lnTo>
                    <a:pt x="457200" y="38100"/>
                  </a:lnTo>
                  <a:lnTo>
                    <a:pt x="482600" y="38100"/>
                  </a:lnTo>
                  <a:lnTo>
                    <a:pt x="495300" y="38100"/>
                  </a:lnTo>
                  <a:lnTo>
                    <a:pt x="520700" y="38100"/>
                  </a:lnTo>
                  <a:lnTo>
                    <a:pt x="533400" y="38100"/>
                  </a:lnTo>
                  <a:lnTo>
                    <a:pt x="546100" y="25400"/>
                  </a:lnTo>
                  <a:lnTo>
                    <a:pt x="571500" y="25400"/>
                  </a:lnTo>
                  <a:lnTo>
                    <a:pt x="571500" y="25400"/>
                  </a:lnTo>
                  <a:lnTo>
                    <a:pt x="596900" y="25400"/>
                  </a:lnTo>
                  <a:lnTo>
                    <a:pt x="609600" y="25400"/>
                  </a:lnTo>
                  <a:lnTo>
                    <a:pt x="635000" y="25400"/>
                  </a:lnTo>
                  <a:lnTo>
                    <a:pt x="635000" y="25400"/>
                  </a:lnTo>
                  <a:lnTo>
                    <a:pt x="660400" y="25400"/>
                  </a:lnTo>
                  <a:lnTo>
                    <a:pt x="673100" y="25400"/>
                  </a:lnTo>
                  <a:lnTo>
                    <a:pt x="685800" y="25400"/>
                  </a:lnTo>
                  <a:lnTo>
                    <a:pt x="698500" y="25400"/>
                  </a:lnTo>
                  <a:lnTo>
                    <a:pt x="711200" y="25400"/>
                  </a:lnTo>
                  <a:lnTo>
                    <a:pt x="723900" y="38100"/>
                  </a:lnTo>
                  <a:lnTo>
                    <a:pt x="723900" y="38100"/>
                  </a:lnTo>
                  <a:lnTo>
                    <a:pt x="736600" y="50800"/>
                  </a:lnTo>
                </a:path>
              </a:pathLst>
            </a:custGeom>
            <a:ln w="22860" cap="flat" cmpd="sng" algn="ctr">
              <a:solidFill>
                <a:srgbClr val="F17E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433082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void Fill2Darr(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arr</a:t>
            </a:r>
            <a:r>
              <a:rPr lang="en-US" sz="1800" dirty="0" smtClean="0"/>
              <a:t>[][3],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rw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cl</a:t>
            </a:r>
            <a:r>
              <a:rPr lang="en-US" sz="1800" dirty="0" smtClean="0"/>
              <a:t>) {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, j;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srand</a:t>
            </a:r>
            <a:r>
              <a:rPr lang="en-US" sz="1800" dirty="0" smtClean="0"/>
              <a:t>((unsigned) time(NULL));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>
              <a:buNone/>
            </a:pPr>
            <a:r>
              <a:rPr lang="en-US" sz="1800" dirty="0" smtClean="0"/>
              <a:t>	for(</a:t>
            </a:r>
            <a:r>
              <a:rPr lang="en-US" sz="1800" dirty="0" err="1" smtClean="0"/>
              <a:t>i</a:t>
            </a:r>
            <a:r>
              <a:rPr lang="en-US" sz="1800" dirty="0" smtClean="0"/>
              <a:t>=0; </a:t>
            </a:r>
            <a:r>
              <a:rPr lang="en-US" sz="1800" dirty="0" err="1" smtClean="0"/>
              <a:t>i</a:t>
            </a:r>
            <a:r>
              <a:rPr lang="en-US" sz="1800" dirty="0" smtClean="0"/>
              <a:t>&lt;</a:t>
            </a:r>
            <a:r>
              <a:rPr lang="en-US" sz="1800" dirty="0" err="1" smtClean="0"/>
              <a:t>rw</a:t>
            </a:r>
            <a:r>
              <a:rPr lang="en-US" sz="1800" dirty="0" smtClean="0"/>
              <a:t>; </a:t>
            </a:r>
            <a:r>
              <a:rPr lang="en-US" sz="1800" dirty="0" err="1" smtClean="0"/>
              <a:t>i</a:t>
            </a:r>
            <a:r>
              <a:rPr lang="en-US" sz="1800" dirty="0" smtClean="0"/>
              <a:t>++)</a:t>
            </a:r>
          </a:p>
          <a:p>
            <a:pPr>
              <a:buNone/>
            </a:pPr>
            <a:r>
              <a:rPr lang="en-US" sz="1800" dirty="0" smtClean="0"/>
              <a:t>		for(j=0; j&lt;</a:t>
            </a:r>
            <a:r>
              <a:rPr lang="en-US" sz="1800" dirty="0" err="1" smtClean="0"/>
              <a:t>cl</a:t>
            </a:r>
            <a:r>
              <a:rPr lang="en-US" sz="1800" dirty="0" smtClean="0"/>
              <a:t>; j++)</a:t>
            </a:r>
          </a:p>
          <a:p>
            <a:pPr>
              <a:buNone/>
            </a:pPr>
            <a:r>
              <a:rPr lang="en-US" sz="1800" dirty="0" smtClean="0"/>
              <a:t>			</a:t>
            </a:r>
            <a:r>
              <a:rPr lang="en-US" sz="1800" dirty="0" err="1" smtClean="0"/>
              <a:t>arr</a:t>
            </a:r>
            <a:r>
              <a:rPr lang="en-US" sz="1800" dirty="0" smtClean="0"/>
              <a:t>[</a:t>
            </a:r>
            <a:r>
              <a:rPr lang="en-US" sz="1800" dirty="0" err="1" smtClean="0"/>
              <a:t>i</a:t>
            </a:r>
            <a:r>
              <a:rPr lang="en-US" sz="1800" dirty="0" smtClean="0"/>
              <a:t>][j] = rand()%10;</a:t>
            </a:r>
          </a:p>
          <a:p>
            <a:pPr>
              <a:buNone/>
            </a:pPr>
            <a:r>
              <a:rPr lang="en-US" sz="1800" dirty="0" smtClean="0"/>
              <a:t>}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4008" y="1484784"/>
            <a:ext cx="4248472" cy="4669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0363" indent="-360363">
              <a:buNone/>
            </a:pPr>
            <a:r>
              <a:rPr lang="en-US" dirty="0" smtClean="0"/>
              <a:t>void Prnt2Darr(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arr</a:t>
            </a:r>
            <a:r>
              <a:rPr lang="en-US" dirty="0" smtClean="0"/>
              <a:t>[][3],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rw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cl</a:t>
            </a:r>
            <a:r>
              <a:rPr lang="en-US" dirty="0" smtClean="0"/>
              <a:t>) {</a:t>
            </a:r>
          </a:p>
          <a:p>
            <a:pPr marL="360363" indent="-360363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j;</a:t>
            </a:r>
          </a:p>
          <a:p>
            <a:pPr marL="360363" indent="-360363">
              <a:buNone/>
            </a:pPr>
            <a:r>
              <a:rPr lang="en-US" dirty="0" smtClean="0"/>
              <a:t> </a:t>
            </a:r>
          </a:p>
          <a:p>
            <a:pPr marL="360363" indent="-360363"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rw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360363" indent="-360363">
              <a:buNone/>
            </a:pPr>
            <a:r>
              <a:rPr lang="en-US" dirty="0" smtClean="0"/>
              <a:t>		for(j=0; j&lt;</a:t>
            </a:r>
            <a:r>
              <a:rPr lang="en-US" dirty="0" err="1" smtClean="0"/>
              <a:t>cl</a:t>
            </a:r>
            <a:r>
              <a:rPr lang="en-US" dirty="0" smtClean="0"/>
              <a:t>; j++)</a:t>
            </a:r>
          </a:p>
          <a:p>
            <a:pPr marL="811213" indent="-269875">
              <a:buNone/>
            </a:pPr>
            <a:r>
              <a:rPr lang="en-US" dirty="0" smtClean="0"/>
              <a:t>			</a:t>
            </a:r>
            <a:r>
              <a:rPr lang="en-US" dirty="0" err="1" smtClean="0"/>
              <a:t>printf</a:t>
            </a:r>
            <a:r>
              <a:rPr lang="en-US" dirty="0" smtClean="0"/>
              <a:t>("%d ", </a:t>
            </a:r>
            <a:r>
              <a:rPr lang="en-US" dirty="0" err="1" smtClean="0"/>
              <a:t>arr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][j]);</a:t>
            </a:r>
          </a:p>
          <a:p>
            <a:pPr marL="360363" indent="-360363">
              <a:buNone/>
            </a:pPr>
            <a:r>
              <a:rPr lang="en-US" dirty="0" smtClean="0"/>
              <a:t>		</a:t>
            </a:r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marL="360363" indent="-360363">
              <a:buNone/>
            </a:pPr>
            <a:r>
              <a:rPr lang="en-US" dirty="0" smtClean="0"/>
              <a:t>	}</a:t>
            </a:r>
          </a:p>
          <a:p>
            <a:pPr marL="360363" indent="-360363"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133</Words>
  <Application>Microsoft Office PowerPoint</Application>
  <PresentationFormat>On-screen Show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2-D Arrays</vt:lpstr>
      <vt:lpstr>2D Arrays and Pointers</vt:lpstr>
      <vt:lpstr>2D Arrays and Functions</vt:lpstr>
      <vt:lpstr>Example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28</cp:revision>
  <dcterms:created xsi:type="dcterms:W3CDTF">2014-02-23T17:56:59Z</dcterms:created>
  <dcterms:modified xsi:type="dcterms:W3CDTF">2014-03-26T09:43:00Z</dcterms:modified>
</cp:coreProperties>
</file>